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63" r:id="rId2"/>
    <p:sldId id="321" r:id="rId3"/>
    <p:sldId id="292" r:id="rId4"/>
    <p:sldId id="302" r:id="rId5"/>
    <p:sldId id="309" r:id="rId6"/>
    <p:sldId id="325" r:id="rId7"/>
    <p:sldId id="326" r:id="rId8"/>
    <p:sldId id="303" r:id="rId9"/>
    <p:sldId id="328" r:id="rId10"/>
    <p:sldId id="329" r:id="rId11"/>
    <p:sldId id="330" r:id="rId12"/>
    <p:sldId id="311" r:id="rId13"/>
    <p:sldId id="331" r:id="rId14"/>
    <p:sldId id="332" r:id="rId15"/>
    <p:sldId id="333" r:id="rId16"/>
    <p:sldId id="312" r:id="rId17"/>
    <p:sldId id="345" r:id="rId18"/>
    <p:sldId id="346" r:id="rId19"/>
    <p:sldId id="347" r:id="rId20"/>
    <p:sldId id="344" r:id="rId21"/>
    <p:sldId id="343" r:id="rId22"/>
    <p:sldId id="313" r:id="rId23"/>
    <p:sldId id="349" r:id="rId24"/>
    <p:sldId id="351" r:id="rId25"/>
    <p:sldId id="352" r:id="rId26"/>
    <p:sldId id="353" r:id="rId27"/>
    <p:sldId id="354" r:id="rId28"/>
    <p:sldId id="355" r:id="rId29"/>
    <p:sldId id="348" r:id="rId30"/>
    <p:sldId id="341" r:id="rId31"/>
    <p:sldId id="370" r:id="rId32"/>
    <p:sldId id="314" r:id="rId33"/>
    <p:sldId id="356" r:id="rId34"/>
    <p:sldId id="340" r:id="rId35"/>
    <p:sldId id="315" r:id="rId36"/>
    <p:sldId id="339" r:id="rId37"/>
    <p:sldId id="316" r:id="rId38"/>
    <p:sldId id="357" r:id="rId39"/>
    <p:sldId id="338" r:id="rId40"/>
    <p:sldId id="317" r:id="rId41"/>
    <p:sldId id="360" r:id="rId42"/>
    <p:sldId id="359" r:id="rId43"/>
    <p:sldId id="337" r:id="rId44"/>
    <p:sldId id="365" r:id="rId45"/>
    <p:sldId id="361" r:id="rId46"/>
    <p:sldId id="362" r:id="rId47"/>
    <p:sldId id="310" r:id="rId48"/>
    <p:sldId id="306" r:id="rId49"/>
    <p:sldId id="366" r:id="rId50"/>
    <p:sldId id="305" r:id="rId51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EE"/>
    <a:srgbClr val="45AD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D85A1AC-87A8-4FB7-B257-B1092AB8C9C6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F20FD84-9D4E-41BD-9C55-FABE9DEBC5AB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18E3743-2CA4-43FC-88A1-61E34F358253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D57F99-3716-4E45-92FC-4BC5339725C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F0E4-789B-4E7C-A34D-D85EF0E53501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adventismoemfoco.wordpress.com/files/2008/12/7igreja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adventismoemfoco.wordpress.com/files/2008/12/7igreja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adventismoemfoco.wordpress.com/files/2008/12/7igreja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Lição 2</a:t>
            </a:r>
          </a:p>
          <a:p>
            <a:r>
              <a:rPr lang="pt-BR" sz="4800" b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 2-3</a:t>
            </a:r>
            <a:endParaRPr lang="pt-BR" sz="4800" dirty="0"/>
          </a:p>
        </p:txBody>
      </p:sp>
      <p:sp>
        <p:nvSpPr>
          <p:cNvPr id="4" name="Rectangle 3"/>
          <p:cNvSpPr/>
          <p:nvPr/>
        </p:nvSpPr>
        <p:spPr>
          <a:xfrm>
            <a:off x="467544" y="931168"/>
            <a:ext cx="82089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de </a:t>
            </a:r>
          </a:p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</a:t>
            </a:r>
            <a:endParaRPr lang="pt-BR" sz="9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O Formato das Cartas</a:t>
            </a:r>
            <a:endParaRPr lang="en-US" b="1" dirty="0" smtClean="0"/>
          </a:p>
          <a:p>
            <a:pPr hangingPunct="0"/>
            <a:r>
              <a:rPr lang="pt-BR" sz="1200" dirty="0" smtClean="0"/>
              <a:t> </a:t>
            </a:r>
            <a:endParaRPr lang="en-US" sz="1200" dirty="0" smtClean="0"/>
          </a:p>
          <a:p>
            <a:pPr hangingPunct="0"/>
            <a:r>
              <a:rPr lang="pt-BR" dirty="0" smtClean="0"/>
              <a:t>Estas sete cartas têm uma notável e impressionante similaridade de formato.  </a:t>
            </a:r>
            <a:endParaRPr lang="en-US" dirty="0" smtClean="0"/>
          </a:p>
          <a:p>
            <a:pPr hangingPunct="0"/>
            <a:r>
              <a:rPr lang="pt-BR" sz="1200" dirty="0" smtClean="0"/>
              <a:t> </a:t>
            </a:r>
            <a:endParaRPr lang="en-US" sz="1200" dirty="0" smtClean="0"/>
          </a:p>
          <a:p>
            <a:pPr hangingPunct="0"/>
            <a:r>
              <a:rPr lang="pt-BR" dirty="0" smtClean="0"/>
              <a:t>3) </a:t>
            </a:r>
            <a:r>
              <a:rPr lang="pt-BR" b="1" dirty="0" smtClean="0"/>
              <a:t>A Condenação da Igreja</a:t>
            </a:r>
            <a:r>
              <a:rPr lang="pt-BR" dirty="0" smtClean="0"/>
              <a:t>:  Cristo seria injusto e não amável se não falasse do que o desagrada como também do que o agrada. Cristo repreende cada igreja, com exceção da segunda e da sexta.</a:t>
            </a:r>
            <a:endParaRPr lang="en-US" dirty="0" smtClean="0"/>
          </a:p>
          <a:p>
            <a:pPr hangingPunct="0"/>
            <a:r>
              <a:rPr lang="pt-BR" sz="1200" dirty="0" smtClean="0"/>
              <a:t> </a:t>
            </a:r>
            <a:endParaRPr lang="en-US" sz="1200" dirty="0" smtClean="0"/>
          </a:p>
          <a:p>
            <a:pPr hangingPunct="0"/>
            <a:r>
              <a:rPr lang="pt-BR" dirty="0" smtClean="0"/>
              <a:t>4) </a:t>
            </a:r>
            <a:r>
              <a:rPr lang="pt-BR" b="1" dirty="0" smtClean="0"/>
              <a:t>Exortação ao Arrependimento</a:t>
            </a:r>
            <a:r>
              <a:rPr lang="pt-BR" dirty="0" smtClean="0"/>
              <a:t>:  A primeira, a terceira, a quinta e a sétima igrejas recebem ordem de se arrependerem.  A segunda e a sexta nada tinham de que se arrepender, tendo sido purificadas pela perseguição.  A quarta era réproba e estava além do arrependimento.  </a:t>
            </a:r>
            <a:r>
              <a:rPr lang="en-US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O Formato das Cartas</a:t>
            </a:r>
            <a:endParaRPr lang="en-US" b="1" dirty="0" smtClean="0"/>
          </a:p>
          <a:p>
            <a:pPr hangingPunct="0"/>
            <a:r>
              <a:rPr lang="pt-BR" sz="1200" dirty="0" smtClean="0"/>
              <a:t> </a:t>
            </a:r>
            <a:endParaRPr lang="en-US" sz="1200" dirty="0" smtClean="0"/>
          </a:p>
          <a:p>
            <a:pPr hangingPunct="0"/>
            <a:r>
              <a:rPr lang="pt-BR" dirty="0" smtClean="0"/>
              <a:t>Estas sete cartas têm uma notável e impressionante similaridade de formato.  </a:t>
            </a:r>
            <a:endParaRPr lang="en-US" dirty="0" smtClean="0"/>
          </a:p>
          <a:p>
            <a:pPr hangingPunct="0"/>
            <a:r>
              <a:rPr lang="pt-BR" sz="1200" dirty="0" smtClean="0"/>
              <a:t> </a:t>
            </a:r>
            <a:endParaRPr lang="en-US" sz="1200" dirty="0" smtClean="0"/>
          </a:p>
          <a:p>
            <a:pPr hangingPunct="0"/>
            <a:r>
              <a:rPr lang="pt-BR" dirty="0" smtClean="0"/>
              <a:t>5) </a:t>
            </a:r>
            <a:r>
              <a:rPr lang="pt-BR" b="1" dirty="0" smtClean="0"/>
              <a:t>Proclamação de Recompensa</a:t>
            </a:r>
            <a:r>
              <a:rPr lang="pt-BR" dirty="0" smtClean="0"/>
              <a:t>:  Cada carta termina com uma promessa "</a:t>
            </a:r>
            <a:r>
              <a:rPr lang="pt-BR" i="1" dirty="0" smtClean="0"/>
              <a:t>Ao que vencer</a:t>
            </a:r>
            <a:r>
              <a:rPr lang="pt-BR" dirty="0" smtClean="0"/>
              <a:t>" e com as palavras "</a:t>
            </a:r>
            <a:r>
              <a:rPr lang="pt-BR" i="1" dirty="0" smtClean="0"/>
              <a:t>Quem tem ouvidos, ouça o que o Espírito diz às igrejas</a:t>
            </a:r>
            <a:r>
              <a:rPr lang="pt-BR" dirty="0" smtClean="0"/>
              <a:t>". </a:t>
            </a:r>
          </a:p>
          <a:p>
            <a:pPr hangingPunct="0"/>
            <a:r>
              <a:rPr lang="pt-BR" dirty="0" smtClean="0"/>
              <a:t>Cada promessa é de acordo com um atributo de Cristo.  Bênçãos de vitória pessoal e um chamado individual concluem cada carta.  </a:t>
            </a:r>
          </a:p>
          <a:p>
            <a:pPr hangingPunct="0"/>
            <a:endParaRPr lang="pt-BR" sz="1200" dirty="0" smtClean="0"/>
          </a:p>
          <a:p>
            <a:pPr hangingPunct="0"/>
            <a:r>
              <a:rPr lang="pt-BR" dirty="0" smtClean="0"/>
              <a:t>Creio que a frase “</a:t>
            </a:r>
            <a:r>
              <a:rPr lang="pt-BR" i="1" dirty="0" smtClean="0"/>
              <a:t>ao que vencer</a:t>
            </a:r>
            <a:r>
              <a:rPr lang="pt-BR" dirty="0" smtClean="0"/>
              <a:t>” fala sobre todos os salvos, pois nós “</a:t>
            </a:r>
            <a:r>
              <a:rPr lang="pt-BR" i="1" dirty="0" smtClean="0"/>
              <a:t>somos mais do que vencedores, por aquele que nos amou</a:t>
            </a:r>
            <a:r>
              <a:rPr lang="pt-BR" dirty="0" smtClean="0"/>
              <a:t>” (Rom. 8:37).</a:t>
            </a:r>
          </a:p>
          <a:p>
            <a:pPr hangingPunct="0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Primeira Carta à Igreja de Éfeso (2:1-7)</a:t>
            </a:r>
            <a:r>
              <a:rPr lang="en-US" b="1" kern="50" dirty="0" smtClean="0">
                <a:ea typeface="Times New Roman"/>
              </a:rPr>
              <a:t> 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en-US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kern="50" dirty="0" smtClean="0">
                <a:ea typeface="Times New Roman"/>
              </a:rPr>
              <a:t>“</a:t>
            </a:r>
            <a:r>
              <a:rPr lang="pt-BR" b="1" kern="50" dirty="0" smtClean="0">
                <a:ea typeface="Times New Roman"/>
              </a:rPr>
              <a:t>2 </a:t>
            </a:r>
            <a:r>
              <a:rPr lang="pt-BR" b="1" i="1" kern="50" dirty="0" smtClean="0">
                <a:ea typeface="Times New Roman"/>
              </a:rPr>
              <a:t>Conheço as tuas obras, e o teu trabalho, e a tua paciência, e que não podes sofrer os maus; e puseste à prova os que dizem ser apóstolos, e o não são, e tu os achaste mentirosos</a:t>
            </a:r>
            <a:r>
              <a:rPr lang="pt-BR" b="1" kern="50" dirty="0" smtClean="0">
                <a:ea typeface="Times New Roman"/>
              </a:rPr>
              <a:t>.” 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Trabalhador.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Alerta para falsos mestres.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 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Primeira Carta à Igreja de Éfeso (2:1-7)</a:t>
            </a:r>
            <a:r>
              <a:rPr lang="en-US" b="1" kern="50" dirty="0" smtClean="0">
                <a:ea typeface="Times New Roman"/>
              </a:rPr>
              <a:t> 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en-US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“3 </a:t>
            </a:r>
            <a:r>
              <a:rPr lang="pt-BR" b="1" i="1" kern="50" dirty="0" smtClean="0">
                <a:ea typeface="Times New Roman"/>
              </a:rPr>
              <a:t>E sofreste, e tens paciência; e trabalhaste pelo meu nome, e não te cansaste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Tem paciência no sofrimento (necessidades, perseguição, etc.).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“4 </a:t>
            </a:r>
            <a:r>
              <a:rPr lang="pt-BR" b="1" i="1" kern="50" dirty="0" smtClean="0">
                <a:ea typeface="Times New Roman"/>
              </a:rPr>
              <a:t>Tenho, porém, contra ti que deixaste o teu primeiro amor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Deixou primeiro amor. 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Primeira Carta à Igreja de Éfeso (2:1-7)</a:t>
            </a:r>
            <a:r>
              <a:rPr lang="en-US" b="1" kern="50" dirty="0" smtClean="0">
                <a:ea typeface="Times New Roman"/>
              </a:rPr>
              <a:t> 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en-US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“6 </a:t>
            </a:r>
            <a:r>
              <a:rPr lang="pt-BR" b="1" i="1" kern="50" dirty="0" smtClean="0">
                <a:ea typeface="Times New Roman"/>
              </a:rPr>
              <a:t>Tens, porém, isto: que odeias as obras dos </a:t>
            </a:r>
            <a:r>
              <a:rPr lang="pt-BR" b="1" i="1" kern="50" dirty="0" err="1" smtClean="0">
                <a:ea typeface="Times New Roman"/>
              </a:rPr>
              <a:t>nicolaítas</a:t>
            </a:r>
            <a:r>
              <a:rPr lang="pt-BR" b="1" i="1" kern="50" dirty="0" smtClean="0">
                <a:ea typeface="Times New Roman"/>
              </a:rPr>
              <a:t>, as quais eu também odeio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A palavra "</a:t>
            </a:r>
            <a:r>
              <a:rPr lang="pt-BR" b="1" kern="50" dirty="0" err="1" smtClean="0">
                <a:ea typeface="Times New Roman"/>
              </a:rPr>
              <a:t>nicolaítas</a:t>
            </a:r>
            <a:r>
              <a:rPr lang="pt-BR" b="1" kern="50" dirty="0" smtClean="0">
                <a:ea typeface="Times New Roman"/>
              </a:rPr>
              <a:t>" é composto de duas palavras gregas: a primeira significa "dominar", e a outra significa "povo". Provavelmente, temos aí a menção do clericalismo, a divisão da igreja em dois grupos, os líderes e os leigos, com a dominação pelos líderes.  Era o início do sistema "convencional" ou "católico" onde os líderes dominaram as igrejas em vez do povo.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Primeira Carta à Igreja de Éfeso (2:1-7)</a:t>
            </a:r>
            <a:r>
              <a:rPr lang="en-US" b="1" kern="50" dirty="0" smtClean="0">
                <a:ea typeface="Times New Roman"/>
              </a:rPr>
              <a:t> 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en-US" b="1" kern="50" dirty="0" smtClean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7704" y="2482030"/>
            <a:ext cx="5328592" cy="4259338"/>
            <a:chOff x="1259634" y="2420889"/>
            <a:chExt cx="5328592" cy="4259338"/>
          </a:xfrm>
        </p:grpSpPr>
        <p:pic>
          <p:nvPicPr>
            <p:cNvPr id="5" name="Picture 4" descr="image_pre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794261" y="1886262"/>
              <a:ext cx="4259338" cy="532859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170146" y="2652410"/>
              <a:ext cx="168988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905"/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ÊFESO</a:t>
              </a:r>
              <a:endParaRPr lang="pt-BR" sz="3200" b="1" cap="none" spc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3501008"/>
              <a:ext cx="396044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SEM AMOR</a:t>
              </a:r>
            </a:p>
            <a:p>
              <a:pPr algn="ctr"/>
              <a:endParaRPr lang="en-US" sz="2400" b="1" dirty="0" smtClean="0"/>
            </a:p>
            <a:p>
              <a:pPr algn="ctr"/>
              <a:r>
                <a:rPr lang="pt-BR" sz="2400" b="1" dirty="0" smtClean="0"/>
                <a:t>Trabalhador, </a:t>
              </a:r>
            </a:p>
            <a:p>
              <a:pPr algn="ctr"/>
              <a:r>
                <a:rPr lang="pt-BR" sz="2400" b="1" dirty="0" smtClean="0"/>
                <a:t>Paciência, </a:t>
              </a:r>
            </a:p>
            <a:p>
              <a:pPr algn="ctr"/>
              <a:r>
                <a:rPr lang="pt-BR" sz="2400" b="1" dirty="0" smtClean="0"/>
                <a:t>Resistes os falsos mestres</a:t>
              </a:r>
            </a:p>
            <a:p>
              <a:pPr algn="ctr"/>
              <a:r>
                <a:rPr lang="pt-BR" sz="2400" b="1" dirty="0" smtClean="0"/>
                <a:t>Odeia os </a:t>
              </a:r>
              <a:r>
                <a:rPr lang="pt-BR" sz="2400" b="1" kern="50" dirty="0" err="1" smtClean="0">
                  <a:ea typeface="Times New Roman"/>
                </a:rPr>
                <a:t>nicolaítas</a:t>
              </a:r>
              <a:endParaRPr lang="en-US" sz="2400" b="1" dirty="0" smtClean="0"/>
            </a:p>
            <a:p>
              <a:pPr algn="ctr"/>
              <a:endParaRPr lang="pt-BR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Segunda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Esmirna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(2:8-11)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“9 </a:t>
            </a:r>
            <a:r>
              <a:rPr lang="pt-BR" b="1" i="1" kern="50" dirty="0" smtClean="0">
                <a:ea typeface="Times New Roman"/>
              </a:rPr>
              <a:t>Conheço as tuas obras, e tribulação, e pobreza (mas tu és rico), e a blasfêmia dos que se dizem judeus, e não o são, mas são a sinagoga de Satanás.</a:t>
            </a:r>
            <a:r>
              <a:rPr lang="pt-BR" b="1" kern="50" dirty="0" smtClean="0">
                <a:ea typeface="Times New Roman"/>
              </a:rPr>
              <a:t>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Perseguida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Pobre mas és rico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Segunda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Esmirna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(2:8-11)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“9 </a:t>
            </a:r>
            <a:r>
              <a:rPr lang="pt-BR" b="1" i="1" kern="50" dirty="0" smtClean="0">
                <a:ea typeface="Times New Roman"/>
              </a:rPr>
              <a:t>Conheço as tuas obras, e tribulação, e pobreza (mas tu és rico), e a blasfêmia dos </a:t>
            </a:r>
            <a:r>
              <a:rPr lang="pt-BR" b="1" i="1" u="sng" kern="50" dirty="0" smtClean="0">
                <a:ea typeface="Times New Roman"/>
              </a:rPr>
              <a:t>que se dizem judeus, e não o são</a:t>
            </a:r>
            <a:r>
              <a:rPr lang="pt-BR" b="1" i="1" kern="50" dirty="0" smtClean="0">
                <a:ea typeface="Times New Roman"/>
              </a:rPr>
              <a:t>, mas são a sinagoga de Satanás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Aqueles "que se dizem judeus, e não o são", aqueles que sendo judeus, ou cristãos, acreditam que podem ser salvos através duma vida boa.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Segunda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Esmirna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(2:8-11)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“9 </a:t>
            </a:r>
            <a:r>
              <a:rPr lang="pt-BR" b="1" i="1" kern="50" dirty="0" smtClean="0">
                <a:ea typeface="Times New Roman"/>
              </a:rPr>
              <a:t>Conheço as tuas obras, e tribulação, e pobreza (mas tu és rico), e a blasfêmia dos </a:t>
            </a:r>
            <a:r>
              <a:rPr lang="pt-BR" b="1" i="1" u="sng" kern="50" dirty="0" smtClean="0">
                <a:ea typeface="Times New Roman"/>
              </a:rPr>
              <a:t>que se dizem judeus, e não o são</a:t>
            </a:r>
            <a:r>
              <a:rPr lang="pt-BR" b="1" i="1" kern="50" dirty="0" smtClean="0">
                <a:ea typeface="Times New Roman"/>
              </a:rPr>
              <a:t>, mas são a sinagoga de Satanás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Provavelmente judaizantes, mas Paulo declara: "Porque não é judeu o que o é exteriormente, nem é circuncisão a que o é exteriormente na carne.  Mas é judeu o que o é no interior, e circuncisão a que é do coração, no espírito, não na letra" (Rom. 2:28-29).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Segunda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Esmirna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(2:8-11)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“9 </a:t>
            </a:r>
            <a:r>
              <a:rPr lang="pt-BR" b="1" i="1" kern="50" dirty="0" smtClean="0">
                <a:ea typeface="Times New Roman"/>
              </a:rPr>
              <a:t>Conheço as tuas obras, e tribulação, e pobreza (mas tu és rico), e a blasfêmia dos </a:t>
            </a:r>
            <a:r>
              <a:rPr lang="pt-BR" b="1" i="1" u="sng" kern="50" dirty="0" smtClean="0">
                <a:ea typeface="Times New Roman"/>
              </a:rPr>
              <a:t>que se dizem judeus, e não o são</a:t>
            </a:r>
            <a:r>
              <a:rPr lang="pt-BR" b="1" i="1" kern="50" dirty="0" smtClean="0">
                <a:ea typeface="Times New Roman"/>
              </a:rPr>
              <a:t>, mas são a sinagoga de Satanás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Um dos grandes problemas da igreja primitiva era os judaizantes que proclamaram uma salvação através de guardar a lei.  O legalismo da Bíblia é apenas a salvação pelas obras de hoje.  A aparência, exterior, de piedade é uma das grandes maldições da religião de hoje!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640959" cy="5722074"/>
        </p:xfrm>
        <a:graphic>
          <a:graphicData uri="http://schemas.openxmlformats.org/drawingml/2006/table">
            <a:tbl>
              <a:tblPr/>
              <a:tblGrid>
                <a:gridCol w="1080120"/>
                <a:gridCol w="1152128"/>
                <a:gridCol w="1224136"/>
                <a:gridCol w="648072"/>
                <a:gridCol w="1224136"/>
                <a:gridCol w="936104"/>
                <a:gridCol w="720080"/>
                <a:gridCol w="648072"/>
                <a:gridCol w="1008111"/>
              </a:tblGrid>
              <a:tr h="1488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Introdução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Passado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Conclusão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Pessoa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40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A. Propósito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B. Bênção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C. Saudações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D. Declaração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A Visão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As Palavras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Sete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Igrejas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Igreja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Tribulação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Casamento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Milênio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Dedicação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Promessa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Convite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Oração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Éfeso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Esmirna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Pérgamo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Tiatira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Sardes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F. Filadélfia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Laodicéia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Selos </a:t>
                      </a:r>
                      <a:r>
                        <a:rPr lang="pt-B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Trombetas </a:t>
                      </a:r>
                      <a:r>
                        <a:rPr lang="pt-B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Salvas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1:1-8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1:9-20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6-18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21:1-22:5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22:6-21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8952" y="2086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TABELA de APOCALIPSE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9752" y="908720"/>
            <a:ext cx="1512168" cy="46805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Segunda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Esmirna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(2:8-11)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“10 </a:t>
            </a:r>
            <a:r>
              <a:rPr lang="pt-BR" b="1" i="1" kern="50" dirty="0" smtClean="0">
                <a:ea typeface="Times New Roman"/>
              </a:rPr>
              <a:t>Nada temas das coisas que hás de padecer. Eis que o diabo lançará alguns de vós na prisão, para que sejais tentados; e </a:t>
            </a:r>
            <a:r>
              <a:rPr lang="pt-BR" b="1" i="1" u="sng" kern="50" dirty="0" smtClean="0">
                <a:ea typeface="Times New Roman"/>
              </a:rPr>
              <a:t>tereis uma tribulação de dez dias</a:t>
            </a:r>
            <a:r>
              <a:rPr lang="pt-BR" b="1" i="1" kern="50" dirty="0" smtClean="0">
                <a:ea typeface="Times New Roman"/>
              </a:rPr>
              <a:t>. Sê fiel até à morte, e dar-te-ei a coroa da vida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O Senhor permite ao diabo afligir o Seu povo durante "dez dias".  O número pode ser literal, ou simbólico exprimindo a totalidade das forças humanas do mal que </a:t>
            </a:r>
            <a:r>
              <a:rPr lang="pt-BR" b="1" kern="50" dirty="0" err="1" smtClean="0">
                <a:ea typeface="Times New Roman"/>
              </a:rPr>
              <a:t>Esmirna</a:t>
            </a:r>
            <a:r>
              <a:rPr lang="pt-BR" b="1" kern="50" dirty="0" smtClean="0">
                <a:ea typeface="Times New Roman"/>
              </a:rPr>
              <a:t> sofreu nas mãos do diabo.  Pode indicar também que Deus há de colocar um limite ao sofrimento.  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Segunda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Esmirna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(2:8-11)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7704" y="2482030"/>
            <a:ext cx="5328592" cy="4259338"/>
            <a:chOff x="1259634" y="2420889"/>
            <a:chExt cx="5328592" cy="4259338"/>
          </a:xfrm>
        </p:grpSpPr>
        <p:pic>
          <p:nvPicPr>
            <p:cNvPr id="6" name="Picture 5" descr="image_pre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794261" y="1886262"/>
              <a:ext cx="4259338" cy="532859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864389" y="2652410"/>
              <a:ext cx="23013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ESMIRNA</a:t>
              </a:r>
              <a:endParaRPr lang="pt-BR" sz="3200" b="1" cap="none" spc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1720" y="3501008"/>
              <a:ext cx="396044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PERSEGUIDA</a:t>
              </a:r>
            </a:p>
            <a:p>
              <a:pPr algn="ctr"/>
              <a:endParaRPr lang="pt-BR" sz="2400" b="1" dirty="0" smtClean="0"/>
            </a:p>
            <a:p>
              <a:pPr algn="ctr"/>
              <a:r>
                <a:rPr lang="pt-BR" sz="2400" b="1" dirty="0" smtClean="0"/>
                <a:t>Perseguida</a:t>
              </a:r>
            </a:p>
            <a:p>
              <a:pPr algn="ctr"/>
              <a:r>
                <a:rPr lang="pt-BR" sz="2400" b="1" dirty="0" smtClean="0"/>
                <a:t>Pobre mas és rico</a:t>
              </a:r>
            </a:p>
            <a:p>
              <a:pPr algn="ctr"/>
              <a:endParaRPr lang="pt-BR" sz="2400" b="1" dirty="0" smtClean="0"/>
            </a:p>
            <a:p>
              <a:pPr algn="ctr"/>
              <a:r>
                <a:rPr lang="pt-BR" sz="2400" b="1" kern="5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 New Roman"/>
                </a:rPr>
                <a:t>Judaizantes</a:t>
              </a:r>
              <a:endPara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pt-BR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Terceira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Pérgamo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(2:12-17)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“13 </a:t>
            </a:r>
            <a:r>
              <a:rPr lang="pt-BR" b="1" i="1" kern="50" dirty="0" smtClean="0">
                <a:ea typeface="Times New Roman"/>
              </a:rPr>
              <a:t>Conheço as tuas obras, e onde habitas, que é onde está o trono de Satanás; e reténs o meu nome, e não negaste a minha fé, ainda nos dias de </a:t>
            </a:r>
            <a:r>
              <a:rPr lang="pt-BR" b="1" i="1" kern="50" dirty="0" err="1" smtClean="0">
                <a:ea typeface="Times New Roman"/>
              </a:rPr>
              <a:t>Antipas</a:t>
            </a:r>
            <a:r>
              <a:rPr lang="pt-BR" b="1" i="1" kern="50" dirty="0" smtClean="0">
                <a:ea typeface="Times New Roman"/>
              </a:rPr>
              <a:t>, minha fiel testemunha, o qual foi morto entre vós, onde Satanás habita</a:t>
            </a:r>
            <a:r>
              <a:rPr lang="pt-BR" b="1" kern="50" dirty="0" smtClean="0">
                <a:ea typeface="Times New Roman"/>
              </a:rPr>
              <a:t>.” 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Fiel no meio da perseguição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Terceira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Pérgamo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(2:12-17)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“13 </a:t>
            </a:r>
            <a:r>
              <a:rPr lang="pt-BR" b="1" i="1" kern="50" dirty="0" smtClean="0">
                <a:ea typeface="Times New Roman"/>
              </a:rPr>
              <a:t>Conheço as tuas obras, e onde habitas, que é onde está </a:t>
            </a:r>
            <a:r>
              <a:rPr lang="pt-BR" b="1" i="1" u="sng" kern="50" dirty="0" smtClean="0">
                <a:ea typeface="Times New Roman"/>
              </a:rPr>
              <a:t>o trono de Satanás</a:t>
            </a:r>
            <a:r>
              <a:rPr lang="pt-BR" b="1" i="1" kern="50" dirty="0" smtClean="0">
                <a:ea typeface="Times New Roman"/>
              </a:rPr>
              <a:t>; e reténs o meu nome, e não negaste a minha fé, ainda nos dias de </a:t>
            </a:r>
            <a:r>
              <a:rPr lang="pt-BR" b="1" i="1" kern="50" dirty="0" err="1" smtClean="0">
                <a:ea typeface="Times New Roman"/>
              </a:rPr>
              <a:t>Antipas</a:t>
            </a:r>
            <a:r>
              <a:rPr lang="pt-BR" b="1" i="1" kern="50" dirty="0" smtClean="0">
                <a:ea typeface="Times New Roman"/>
              </a:rPr>
              <a:t>, minha fiel testemunha, o qual foi morto entre vós, </a:t>
            </a:r>
            <a:r>
              <a:rPr lang="pt-BR" b="1" i="1" u="sng" kern="50" dirty="0" smtClean="0">
                <a:ea typeface="Times New Roman"/>
              </a:rPr>
              <a:t>onde Satanás habita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hangingPunct="0"/>
            <a:r>
              <a:rPr lang="pt-BR" b="1" dirty="0" err="1" smtClean="0"/>
              <a:t>Pérgamo</a:t>
            </a:r>
            <a:r>
              <a:rPr lang="pt-BR" b="1" dirty="0" smtClean="0"/>
              <a:t> era a capital política da província, era a sede do culto ao imperador, onde era obrigatório oferecer incenso diante de sua estátua como se fora Deus.  </a:t>
            </a:r>
            <a:r>
              <a:rPr lang="en-US" b="1" dirty="0" smtClean="0"/>
              <a:t> </a:t>
            </a:r>
            <a:endParaRPr lang="pt-BR" b="1" kern="50" dirty="0" smtClean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Terceira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Pérgamo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(2:12-17)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</a:t>
            </a:r>
            <a:r>
              <a:rPr lang="pt-BR" b="1" i="1" kern="50" dirty="0" smtClean="0">
                <a:ea typeface="Times New Roman"/>
              </a:rPr>
              <a:t>13 Conheço as tuas obras, e onde habitas, que é onde está </a:t>
            </a:r>
            <a:r>
              <a:rPr lang="pt-BR" b="1" i="1" u="sng" kern="50" dirty="0" smtClean="0">
                <a:ea typeface="Times New Roman"/>
              </a:rPr>
              <a:t>o trono de Satanás</a:t>
            </a:r>
            <a:r>
              <a:rPr lang="pt-BR" b="1" i="1" kern="50" dirty="0" smtClean="0">
                <a:ea typeface="Times New Roman"/>
              </a:rPr>
              <a:t>; e reténs o meu nome, e não negaste a minha fé, ainda nos dias de </a:t>
            </a:r>
            <a:r>
              <a:rPr lang="pt-BR" b="1" i="1" kern="50" dirty="0" err="1" smtClean="0">
                <a:ea typeface="Times New Roman"/>
              </a:rPr>
              <a:t>Antipas</a:t>
            </a:r>
            <a:r>
              <a:rPr lang="pt-BR" b="1" i="1" kern="50" dirty="0" smtClean="0">
                <a:ea typeface="Times New Roman"/>
              </a:rPr>
              <a:t>, minha fiel testemunha, o qual foi morto entre vós, </a:t>
            </a:r>
            <a:r>
              <a:rPr lang="pt-BR" b="1" i="1" u="sng" kern="50" dirty="0" smtClean="0">
                <a:ea typeface="Times New Roman"/>
              </a:rPr>
              <a:t>onde Satanás habita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hangingPunct="0"/>
            <a:r>
              <a:rPr lang="pt-BR" b="1" dirty="0" smtClean="0"/>
              <a:t>Havia lá também um grande altar à Júpiter, e o famoso templo a Esculápio, o deus da cura, adorado sob a forma de uma serpente, símbolo de Satanás.  </a:t>
            </a:r>
            <a:endParaRPr lang="pt-BR" b="1" kern="50" dirty="0" smtClean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Terceira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Pérgamo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(2:12-17)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“13 </a:t>
            </a:r>
            <a:r>
              <a:rPr lang="pt-BR" b="1" i="1" kern="50" dirty="0" smtClean="0">
                <a:ea typeface="Times New Roman"/>
              </a:rPr>
              <a:t>Conheço as tuas obras, e onde habitas, que é onde está </a:t>
            </a:r>
            <a:r>
              <a:rPr lang="pt-BR" b="1" i="1" u="sng" kern="50" dirty="0" smtClean="0">
                <a:ea typeface="Times New Roman"/>
              </a:rPr>
              <a:t>o trono de Satanás</a:t>
            </a:r>
            <a:r>
              <a:rPr lang="pt-BR" b="1" i="1" kern="50" dirty="0" smtClean="0">
                <a:ea typeface="Times New Roman"/>
              </a:rPr>
              <a:t>; e reténs o meu nome, e não negaste a minha fé, ainda nos dias de </a:t>
            </a:r>
            <a:r>
              <a:rPr lang="pt-BR" b="1" i="1" kern="50" dirty="0" err="1" smtClean="0">
                <a:ea typeface="Times New Roman"/>
              </a:rPr>
              <a:t>Antipas</a:t>
            </a:r>
            <a:r>
              <a:rPr lang="pt-BR" b="1" i="1" kern="50" dirty="0" smtClean="0">
                <a:ea typeface="Times New Roman"/>
              </a:rPr>
              <a:t>, minha fiel testemunha, o qual foi morto entre vós, </a:t>
            </a:r>
            <a:r>
              <a:rPr lang="pt-BR" b="1" i="1" u="sng" kern="50" dirty="0" smtClean="0">
                <a:ea typeface="Times New Roman"/>
              </a:rPr>
              <a:t>onde Satanás habita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hangingPunct="0"/>
            <a:r>
              <a:rPr lang="pt-BR" b="1" dirty="0" smtClean="0"/>
              <a:t>Também era a sede dos mistérios de babilônia.  </a:t>
            </a:r>
            <a:endParaRPr lang="pt-BR" b="1" kern="50" dirty="0" smtClean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Terceira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Pérgamo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(2:12-17)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dirty="0" smtClean="0"/>
              <a:t>Depois da morte de Belsazar, Babilônia e principalmente seus templos foram destruídos.  O sacerdócio babilônico foi então obrigado a deixar a Babilônia e se estabeleceu em </a:t>
            </a:r>
            <a:r>
              <a:rPr lang="pt-BR" b="1" dirty="0" err="1" smtClean="0"/>
              <a:t>Pérgamo</a:t>
            </a:r>
            <a:r>
              <a:rPr lang="pt-BR" b="1" dirty="0" smtClean="0"/>
              <a:t>, que passou a ser a sede do "culto" por algum tempo, onde a serpente foi estabelecida como o símbolo de sabedoria escondida.  </a:t>
            </a:r>
            <a:r>
              <a:rPr lang="en-US" b="1" dirty="0" smtClean="0"/>
              <a:t> </a:t>
            </a:r>
            <a:endParaRPr lang="pt-BR" b="1" kern="50" dirty="0" smtClean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Terceira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Pérgamo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(2:12-17)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dirty="0" err="1" smtClean="0"/>
              <a:t>Pérgamo</a:t>
            </a:r>
            <a:r>
              <a:rPr lang="pt-BR" b="1" dirty="0" smtClean="0"/>
              <a:t> no terceiro século </a:t>
            </a:r>
            <a:r>
              <a:rPr lang="pt-BR" b="1" dirty="0" err="1" smtClean="0"/>
              <a:t>a.C.</a:t>
            </a:r>
            <a:r>
              <a:rPr lang="pt-BR" b="1" dirty="0" smtClean="0"/>
              <a:t> era a capital de um pequeno reino na Ásia Menor.  Quando os Romanos invadiram a Ásia, </a:t>
            </a:r>
            <a:r>
              <a:rPr lang="pt-BR" b="1" dirty="0" err="1" smtClean="0"/>
              <a:t>Pérgamo</a:t>
            </a:r>
            <a:r>
              <a:rPr lang="pt-BR" b="1" dirty="0" smtClean="0"/>
              <a:t> fez uma aliança com Roma, assim prolongando sua independência até 133  </a:t>
            </a:r>
            <a:r>
              <a:rPr lang="pt-BR" b="1" dirty="0" err="1" smtClean="0"/>
              <a:t>a.C.</a:t>
            </a:r>
            <a:r>
              <a:rPr lang="pt-BR" b="1" dirty="0" smtClean="0"/>
              <a:t>  O rei de </a:t>
            </a:r>
            <a:r>
              <a:rPr lang="pt-BR" b="1" dirty="0" err="1" smtClean="0"/>
              <a:t>Pérgamo</a:t>
            </a:r>
            <a:r>
              <a:rPr lang="pt-BR" b="1" dirty="0" smtClean="0"/>
              <a:t> tinha o título de Supremo Pontífice da Ordem Babilônica.  Quando o último rei de </a:t>
            </a:r>
            <a:r>
              <a:rPr lang="pt-BR" b="1" dirty="0" err="1" smtClean="0"/>
              <a:t>Pérgamo</a:t>
            </a:r>
            <a:r>
              <a:rPr lang="pt-BR" b="1" dirty="0" smtClean="0"/>
              <a:t>, </a:t>
            </a:r>
            <a:r>
              <a:rPr lang="pt-BR" b="1" dirty="0" err="1" smtClean="0"/>
              <a:t>Atallus</a:t>
            </a:r>
            <a:r>
              <a:rPr lang="pt-BR" b="1" dirty="0" smtClean="0"/>
              <a:t>, morreu em 133 </a:t>
            </a:r>
            <a:r>
              <a:rPr lang="pt-BR" b="1" dirty="0" err="1" smtClean="0"/>
              <a:t>a.C.</a:t>
            </a:r>
            <a:r>
              <a:rPr lang="pt-BR" b="1" dirty="0" smtClean="0"/>
              <a:t>, a sede do sacerdócio babilônico foi por ele entregue como herança a Roma.  </a:t>
            </a:r>
            <a:endParaRPr lang="pt-BR" b="1" kern="50" dirty="0" smtClean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Terceira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Pérgamo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(2:12-17)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dirty="0" smtClean="0"/>
              <a:t>O primeiro Imperador Romano, Julius César, acerca de 47 </a:t>
            </a:r>
            <a:r>
              <a:rPr lang="pt-BR" b="1" dirty="0" err="1" smtClean="0"/>
              <a:t>d.C.</a:t>
            </a:r>
            <a:r>
              <a:rPr lang="pt-BR" b="1" dirty="0" smtClean="0"/>
              <a:t>, tornou-se o sucessor de Babilônia.  O título de "Pontífice Máximos" ficou com os Imperadores por quase 400 anos.  O Imperador Graciano, por motivos cristãos, o recusou quando tomou posse do trono em 376 </a:t>
            </a:r>
            <a:r>
              <a:rPr lang="pt-BR" b="1" dirty="0" err="1" smtClean="0"/>
              <a:t>d.C.</a:t>
            </a:r>
            <a:r>
              <a:rPr lang="pt-BR" b="1" dirty="0" smtClean="0"/>
              <a:t>  Dois anos mais tarde, 378 </a:t>
            </a:r>
            <a:r>
              <a:rPr lang="pt-BR" b="1" dirty="0" err="1" smtClean="0"/>
              <a:t>d.C.</a:t>
            </a:r>
            <a:r>
              <a:rPr lang="pt-BR" b="1" dirty="0" smtClean="0"/>
              <a:t>, Damasco, Bispo de Roma, foi eleito para o ofício de Supremo Pontífice da Ordem Babilônico.  Foi aí que a Igreja Católica Romana incorporou a Babilônia e o seu sistema de religião. </a:t>
            </a:r>
            <a:endParaRPr lang="en-US" b="1" dirty="0" smtClean="0"/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Terceira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Pérgamo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(2:12-17)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“14 Mas algumas poucas coisas tenho contra ti, porque tens lá os que seguem a doutrina de </a:t>
            </a:r>
            <a:r>
              <a:rPr lang="pt-BR" b="1" kern="50" dirty="0" err="1" smtClean="0">
                <a:ea typeface="Times New Roman"/>
              </a:rPr>
              <a:t>Balaão</a:t>
            </a:r>
            <a:r>
              <a:rPr lang="pt-BR" b="1" kern="50" dirty="0" smtClean="0">
                <a:ea typeface="Times New Roman"/>
              </a:rPr>
              <a:t>, o qual ensinava </a:t>
            </a:r>
            <a:r>
              <a:rPr lang="pt-BR" b="1" kern="50" dirty="0" err="1" smtClean="0">
                <a:ea typeface="Times New Roman"/>
              </a:rPr>
              <a:t>Balaque</a:t>
            </a:r>
            <a:r>
              <a:rPr lang="pt-BR" b="1" kern="50" dirty="0" smtClean="0">
                <a:ea typeface="Times New Roman"/>
              </a:rPr>
              <a:t> a lançar tropeços diante dos filhos de Israel, para que comessem dos sacrifícios da idolatria, e fornicassem.”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Doutrina de </a:t>
            </a:r>
            <a:r>
              <a:rPr lang="pt-BR" b="1" kern="50" dirty="0" err="1" smtClean="0">
                <a:ea typeface="Times New Roman"/>
              </a:rPr>
              <a:t>Balaão</a:t>
            </a:r>
            <a:r>
              <a:rPr lang="pt-BR" b="1" kern="50" dirty="0" smtClean="0">
                <a:ea typeface="Times New Roman"/>
              </a:rPr>
              <a:t>: O caminho de </a:t>
            </a:r>
            <a:r>
              <a:rPr lang="pt-BR" b="1" kern="50" dirty="0" err="1" smtClean="0">
                <a:ea typeface="Times New Roman"/>
              </a:rPr>
              <a:t>Balaão</a:t>
            </a:r>
            <a:r>
              <a:rPr lang="pt-BR" b="1" kern="50" dirty="0" smtClean="0">
                <a:ea typeface="Times New Roman"/>
              </a:rPr>
              <a:t> é uma mistura de mundanismo e idolatria. 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Primeira Carta à Igreja de Éfeso (2:1-7)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Segunda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Esmirna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(2:8-11)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Terceira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Pérgamo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(2:12-17)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Quarta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Tiatira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(2:18-29)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Quinta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Sardes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(3:1-6)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Sexta Carta à Igreja de Filadélfia (3:7-13)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Sétima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Laodicéia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(3:14-22) </a:t>
            </a:r>
            <a:endParaRPr lang="en-US" b="1" kern="50" dirty="0"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Terceira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Pérgamo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(2:12-17)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7704" y="2482030"/>
            <a:ext cx="5328592" cy="4259338"/>
            <a:chOff x="1259634" y="2420889"/>
            <a:chExt cx="5328592" cy="4259338"/>
          </a:xfrm>
        </p:grpSpPr>
        <p:pic>
          <p:nvPicPr>
            <p:cNvPr id="14" name="Picture 13" descr="image_pre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794261" y="1886262"/>
              <a:ext cx="4259338" cy="532859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775519" y="2652410"/>
              <a:ext cx="247914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905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PÊRGAMO</a:t>
              </a:r>
              <a:endParaRPr lang="pt-BR" sz="3200" b="1" cap="none" spc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1720" y="3501008"/>
              <a:ext cx="39604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INFILTRADA</a:t>
              </a:r>
            </a:p>
            <a:p>
              <a:pPr algn="ctr"/>
              <a:endParaRPr lang="pt-BR" sz="2400" b="1" dirty="0" smtClean="0"/>
            </a:p>
            <a:p>
              <a:pPr algn="ctr"/>
              <a:r>
                <a:rPr lang="pt-BR" sz="2400" b="1" dirty="0" smtClean="0"/>
                <a:t>Fiel no meio de perseguição</a:t>
              </a:r>
            </a:p>
            <a:p>
              <a:pPr algn="ctr"/>
              <a:endParaRPr lang="pt-BR" sz="2400" b="1" dirty="0" smtClean="0"/>
            </a:p>
            <a:p>
              <a:pPr algn="ctr"/>
              <a:r>
                <a:rPr lang="pt-BR" sz="24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Mundanismo e Idolatria</a:t>
              </a:r>
              <a:endParaRPr lang="pt-B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640959" cy="5722074"/>
        </p:xfrm>
        <a:graphic>
          <a:graphicData uri="http://schemas.openxmlformats.org/drawingml/2006/table">
            <a:tbl>
              <a:tblPr/>
              <a:tblGrid>
                <a:gridCol w="1080120"/>
                <a:gridCol w="1152128"/>
                <a:gridCol w="1224136"/>
                <a:gridCol w="648072"/>
                <a:gridCol w="1224136"/>
                <a:gridCol w="936104"/>
                <a:gridCol w="720080"/>
                <a:gridCol w="648072"/>
                <a:gridCol w="1008111"/>
              </a:tblGrid>
              <a:tr h="1488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Introdução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Passado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Conclusão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Pessoa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40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A. Propósito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B. Bênção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C. Saudações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D. Declaração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A Visão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As Palavras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Sete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Igrejas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Igreja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Tribulação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Casamento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Milênio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Dedicação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Promessa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Convite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Oração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Éfeso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Esmirna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Pérgamo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Tiatira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Sardes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F. Filadélfia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Laodicéia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Selos </a:t>
                      </a:r>
                      <a:r>
                        <a:rPr lang="pt-B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Trombetas </a:t>
                      </a:r>
                      <a:r>
                        <a:rPr lang="pt-B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Salvas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1:1-8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1:9-20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6-18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latin typeface="Calibri"/>
                          <a:ea typeface="Calibri"/>
                          <a:cs typeface="Times New Roman"/>
                        </a:rPr>
                        <a:t>21:1-22:5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22:6-21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8952" y="2086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TABELA de APOCALIPSE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9752" y="908720"/>
            <a:ext cx="1512168" cy="46805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Quarta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Tiatira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(2:18-29)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“19 </a:t>
            </a:r>
            <a:r>
              <a:rPr lang="pt-BR" b="1" i="1" kern="50" dirty="0" smtClean="0">
                <a:ea typeface="Times New Roman"/>
              </a:rPr>
              <a:t>Eu conheço as tuas obras, e o teu amor, e o teu serviço, e a tua fé, e a tua paciência, e que as tuas últimas obras são mais do que as primeiras</a:t>
            </a:r>
            <a:r>
              <a:rPr lang="pt-BR" b="1" kern="50" dirty="0" smtClean="0">
                <a:ea typeface="Times New Roman"/>
              </a:rPr>
              <a:t>.” 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Amor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Serviço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Fé e Paciência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Crescimento nas Obras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Quarta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Tiatira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(2:18-29)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“20 </a:t>
            </a:r>
            <a:r>
              <a:rPr lang="pt-BR" b="1" i="1" kern="50" dirty="0" smtClean="0">
                <a:ea typeface="Times New Roman"/>
              </a:rPr>
              <a:t>Mas algumas poucas coisas tenho contra ti que deixas </a:t>
            </a:r>
            <a:r>
              <a:rPr lang="pt-BR" b="1" i="1" kern="50" dirty="0" err="1" smtClean="0">
                <a:ea typeface="Times New Roman"/>
              </a:rPr>
              <a:t>Jezabel</a:t>
            </a:r>
            <a:r>
              <a:rPr lang="pt-BR" b="1" i="1" kern="50" dirty="0" smtClean="0">
                <a:ea typeface="Times New Roman"/>
              </a:rPr>
              <a:t>, mulher que se diz profetisa, ensinar e enganar os meus servos, para que forniquem e comam dos sacrifícios da idolatria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Mulher Pregadora: Deixou a falsa adoração entrar: imoralidade e aceitação de idolatria.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Quarta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Tiatira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(2:18-29)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7704" y="2482030"/>
            <a:ext cx="5328592" cy="4259338"/>
            <a:chOff x="1259634" y="2420889"/>
            <a:chExt cx="5328592" cy="4259338"/>
          </a:xfrm>
        </p:grpSpPr>
        <p:pic>
          <p:nvPicPr>
            <p:cNvPr id="14" name="Picture 13" descr="image_pre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794261" y="1886262"/>
              <a:ext cx="4259338" cy="532859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001542" y="2652410"/>
              <a:ext cx="202709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905"/>
                  <a:solidFill>
                    <a:srgbClr val="45AD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TIATIRA</a:t>
              </a:r>
              <a:endParaRPr lang="pt-BR" sz="3200" b="1" cap="none" spc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1720" y="3501008"/>
              <a:ext cx="396044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IMORALIDADE</a:t>
              </a:r>
            </a:p>
            <a:p>
              <a:pPr algn="ctr"/>
              <a:endParaRPr lang="pt-BR" sz="1200" b="1" dirty="0" smtClean="0"/>
            </a:p>
            <a:p>
              <a:pPr marR="0" algn="ctr" hangingPunct="0">
                <a:spcBef>
                  <a:spcPts val="0"/>
                </a:spcBef>
                <a:spcAft>
                  <a:spcPts val="0"/>
                </a:spcAft>
                <a:tabLst>
                  <a:tab pos="514350" algn="l"/>
                  <a:tab pos="857250" algn="l"/>
                  <a:tab pos="1085850" algn="l"/>
                  <a:tab pos="1314450" algn="l"/>
                  <a:tab pos="1543050" algn="l"/>
                  <a:tab pos="1771650" algn="l"/>
                  <a:tab pos="2000250" algn="l"/>
                  <a:tab pos="2228850" algn="l"/>
                  <a:tab pos="2457450" algn="l"/>
                  <a:tab pos="2686050" algn="l"/>
                  <a:tab pos="2914650" algn="l"/>
                  <a:tab pos="3143250" algn="l"/>
                  <a:tab pos="3371850" algn="l"/>
                  <a:tab pos="3600450" algn="l"/>
                  <a:tab pos="3829050" algn="l"/>
                  <a:tab pos="4057650" algn="l"/>
                  <a:tab pos="4286250" algn="l"/>
                  <a:tab pos="4514850" algn="l"/>
                  <a:tab pos="4743450" algn="l"/>
                  <a:tab pos="4972050" algn="l"/>
                  <a:tab pos="5200650" algn="l"/>
                  <a:tab pos="5429250" algn="l"/>
                  <a:tab pos="5886450" algn="l"/>
                  <a:tab pos="6343650" algn="l"/>
                  <a:tab pos="6800850" algn="l"/>
                  <a:tab pos="7258050" algn="l"/>
                  <a:tab pos="7715250" algn="l"/>
                  <a:tab pos="8172450" algn="l"/>
                  <a:tab pos="8629650" algn="l"/>
                  <a:tab pos="9086850" algn="l"/>
                  <a:tab pos="9544050" algn="l"/>
                </a:tabLst>
              </a:pPr>
              <a:r>
                <a:rPr lang="pt-BR" sz="2400" b="1" kern="50" dirty="0" smtClean="0">
                  <a:solidFill>
                    <a:srgbClr val="000000"/>
                  </a:solidFill>
                  <a:ea typeface="Times New Roman"/>
                </a:rPr>
                <a:t>Amor</a:t>
              </a:r>
            </a:p>
            <a:p>
              <a:pPr marR="0" algn="ctr" hangingPunct="0">
                <a:spcBef>
                  <a:spcPts val="0"/>
                </a:spcBef>
                <a:spcAft>
                  <a:spcPts val="0"/>
                </a:spcAft>
                <a:tabLst>
                  <a:tab pos="514350" algn="l"/>
                  <a:tab pos="857250" algn="l"/>
                  <a:tab pos="1085850" algn="l"/>
                  <a:tab pos="1314450" algn="l"/>
                  <a:tab pos="1543050" algn="l"/>
                  <a:tab pos="1771650" algn="l"/>
                  <a:tab pos="2000250" algn="l"/>
                  <a:tab pos="2228850" algn="l"/>
                  <a:tab pos="2457450" algn="l"/>
                  <a:tab pos="2686050" algn="l"/>
                  <a:tab pos="2914650" algn="l"/>
                  <a:tab pos="3143250" algn="l"/>
                  <a:tab pos="3371850" algn="l"/>
                  <a:tab pos="3600450" algn="l"/>
                  <a:tab pos="3829050" algn="l"/>
                  <a:tab pos="4057650" algn="l"/>
                  <a:tab pos="4286250" algn="l"/>
                  <a:tab pos="4514850" algn="l"/>
                  <a:tab pos="4743450" algn="l"/>
                  <a:tab pos="4972050" algn="l"/>
                  <a:tab pos="5200650" algn="l"/>
                  <a:tab pos="5429250" algn="l"/>
                  <a:tab pos="5886450" algn="l"/>
                  <a:tab pos="6343650" algn="l"/>
                  <a:tab pos="6800850" algn="l"/>
                  <a:tab pos="7258050" algn="l"/>
                  <a:tab pos="7715250" algn="l"/>
                  <a:tab pos="8172450" algn="l"/>
                  <a:tab pos="8629650" algn="l"/>
                  <a:tab pos="9086850" algn="l"/>
                  <a:tab pos="9544050" algn="l"/>
                </a:tabLst>
              </a:pPr>
              <a:r>
                <a:rPr lang="pt-BR" sz="2400" b="1" kern="50" dirty="0" smtClean="0">
                  <a:solidFill>
                    <a:srgbClr val="000000"/>
                  </a:solidFill>
                  <a:ea typeface="Times New Roman"/>
                </a:rPr>
                <a:t>Serviço</a:t>
              </a:r>
            </a:p>
            <a:p>
              <a:pPr marR="0" algn="ctr" hangingPunct="0">
                <a:spcBef>
                  <a:spcPts val="0"/>
                </a:spcBef>
                <a:spcAft>
                  <a:spcPts val="0"/>
                </a:spcAft>
                <a:tabLst>
                  <a:tab pos="514350" algn="l"/>
                  <a:tab pos="857250" algn="l"/>
                  <a:tab pos="1085850" algn="l"/>
                  <a:tab pos="1314450" algn="l"/>
                  <a:tab pos="1543050" algn="l"/>
                  <a:tab pos="1771650" algn="l"/>
                  <a:tab pos="2000250" algn="l"/>
                  <a:tab pos="2228850" algn="l"/>
                  <a:tab pos="2457450" algn="l"/>
                  <a:tab pos="2686050" algn="l"/>
                  <a:tab pos="2914650" algn="l"/>
                  <a:tab pos="3143250" algn="l"/>
                  <a:tab pos="3371850" algn="l"/>
                  <a:tab pos="3600450" algn="l"/>
                  <a:tab pos="3829050" algn="l"/>
                  <a:tab pos="4057650" algn="l"/>
                  <a:tab pos="4286250" algn="l"/>
                  <a:tab pos="4514850" algn="l"/>
                  <a:tab pos="4743450" algn="l"/>
                  <a:tab pos="4972050" algn="l"/>
                  <a:tab pos="5200650" algn="l"/>
                  <a:tab pos="5429250" algn="l"/>
                  <a:tab pos="5886450" algn="l"/>
                  <a:tab pos="6343650" algn="l"/>
                  <a:tab pos="6800850" algn="l"/>
                  <a:tab pos="7258050" algn="l"/>
                  <a:tab pos="7715250" algn="l"/>
                  <a:tab pos="8172450" algn="l"/>
                  <a:tab pos="8629650" algn="l"/>
                  <a:tab pos="9086850" algn="l"/>
                  <a:tab pos="9544050" algn="l"/>
                </a:tabLst>
              </a:pPr>
              <a:r>
                <a:rPr lang="pt-BR" sz="2400" b="1" kern="50" dirty="0" smtClean="0">
                  <a:solidFill>
                    <a:srgbClr val="000000"/>
                  </a:solidFill>
                  <a:ea typeface="Times New Roman"/>
                </a:rPr>
                <a:t>Fé e Paciência</a:t>
              </a:r>
            </a:p>
            <a:p>
              <a:pPr marR="0" algn="ctr" hangingPunct="0">
                <a:spcBef>
                  <a:spcPts val="0"/>
                </a:spcBef>
                <a:spcAft>
                  <a:spcPts val="0"/>
                </a:spcAft>
                <a:tabLst>
                  <a:tab pos="514350" algn="l"/>
                  <a:tab pos="857250" algn="l"/>
                  <a:tab pos="1085850" algn="l"/>
                  <a:tab pos="1314450" algn="l"/>
                  <a:tab pos="1543050" algn="l"/>
                  <a:tab pos="1771650" algn="l"/>
                  <a:tab pos="2000250" algn="l"/>
                  <a:tab pos="2228850" algn="l"/>
                  <a:tab pos="2457450" algn="l"/>
                  <a:tab pos="2686050" algn="l"/>
                  <a:tab pos="2914650" algn="l"/>
                  <a:tab pos="3143250" algn="l"/>
                  <a:tab pos="3371850" algn="l"/>
                  <a:tab pos="3600450" algn="l"/>
                  <a:tab pos="3829050" algn="l"/>
                  <a:tab pos="4057650" algn="l"/>
                  <a:tab pos="4286250" algn="l"/>
                  <a:tab pos="4514850" algn="l"/>
                  <a:tab pos="4743450" algn="l"/>
                  <a:tab pos="4972050" algn="l"/>
                  <a:tab pos="5200650" algn="l"/>
                  <a:tab pos="5429250" algn="l"/>
                  <a:tab pos="5886450" algn="l"/>
                  <a:tab pos="6343650" algn="l"/>
                  <a:tab pos="6800850" algn="l"/>
                  <a:tab pos="7258050" algn="l"/>
                  <a:tab pos="7715250" algn="l"/>
                  <a:tab pos="8172450" algn="l"/>
                  <a:tab pos="8629650" algn="l"/>
                  <a:tab pos="9086850" algn="l"/>
                  <a:tab pos="9544050" algn="l"/>
                </a:tabLst>
              </a:pPr>
              <a:r>
                <a:rPr lang="pt-BR" sz="2400" b="1" kern="50" dirty="0" smtClean="0">
                  <a:solidFill>
                    <a:srgbClr val="000000"/>
                  </a:solidFill>
                  <a:ea typeface="Times New Roman"/>
                </a:rPr>
                <a:t>Crescimento nas Obras</a:t>
              </a:r>
            </a:p>
            <a:p>
              <a:pPr algn="ctr"/>
              <a:endParaRPr lang="pt-BR" sz="1200" b="1" kern="50" dirty="0" smtClean="0">
                <a:ea typeface="Times New Roman"/>
              </a:endParaRPr>
            </a:p>
            <a:p>
              <a:pPr algn="ctr"/>
              <a:r>
                <a:rPr lang="pt-BR" sz="2400" b="1" kern="5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 New Roman"/>
                </a:rPr>
                <a:t>Imoralidade e Idolatria.</a:t>
              </a:r>
              <a:endParaRPr lang="pt-B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pt-BR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5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Quinta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Sardes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(3:1-6)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5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“2 </a:t>
            </a:r>
            <a:r>
              <a:rPr lang="pt-BR" b="1" i="1" kern="50" dirty="0" smtClean="0">
                <a:ea typeface="Times New Roman"/>
              </a:rPr>
              <a:t>Sê vigilante, e confirma os restantes, que estavam para morrer; porque não achei as tuas obras perfeitas diante de Deus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1200" b="1" kern="50" dirty="0" smtClean="0">
                <a:ea typeface="Times New Roman"/>
              </a:rPr>
              <a:t> 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Trabalho mau feito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“4 </a:t>
            </a:r>
            <a:r>
              <a:rPr lang="pt-BR" b="1" i="1" kern="50" dirty="0" smtClean="0">
                <a:ea typeface="Times New Roman"/>
              </a:rPr>
              <a:t>Mas também tens em </a:t>
            </a:r>
            <a:r>
              <a:rPr lang="pt-BR" b="1" i="1" kern="50" dirty="0" err="1" smtClean="0">
                <a:ea typeface="Times New Roman"/>
              </a:rPr>
              <a:t>Sardes</a:t>
            </a:r>
            <a:r>
              <a:rPr lang="pt-BR" b="1" i="1" kern="50" dirty="0" smtClean="0">
                <a:ea typeface="Times New Roman"/>
              </a:rPr>
              <a:t> algumas poucas pessoas que não contaminaram suas vestes, e comigo andarão de branco; porquanto são dignas disso</a:t>
            </a:r>
            <a:r>
              <a:rPr lang="pt-BR" b="1" kern="50" dirty="0" smtClean="0">
                <a:ea typeface="Times New Roman"/>
              </a:rPr>
              <a:t>.” 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sz="1200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Poucas andam certo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5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Quinta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Sardes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(3:1-6)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7704" y="2482030"/>
            <a:ext cx="5328592" cy="4259338"/>
            <a:chOff x="1259634" y="2420889"/>
            <a:chExt cx="5328592" cy="4259338"/>
          </a:xfrm>
        </p:grpSpPr>
        <p:pic>
          <p:nvPicPr>
            <p:cNvPr id="14" name="Picture 13" descr="image_pre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794261" y="1886262"/>
              <a:ext cx="4259338" cy="532859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999426" y="2652410"/>
              <a:ext cx="203132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905"/>
                  <a:solidFill>
                    <a:srgbClr val="0404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SARDES</a:t>
              </a:r>
              <a:endParaRPr lang="pt-BR" sz="3200" b="1" cap="none" spc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1720" y="3501008"/>
              <a:ext cx="396044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MAU SERVO</a:t>
              </a:r>
            </a:p>
            <a:p>
              <a:pPr algn="ctr"/>
              <a:endParaRPr lang="pt-BR" sz="2400" b="1" dirty="0" smtClean="0"/>
            </a:p>
            <a:p>
              <a:pPr algn="ctr"/>
              <a:r>
                <a:rPr lang="pt-BR" sz="24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Trabalho mau feito</a:t>
              </a:r>
            </a:p>
            <a:p>
              <a:pPr algn="ctr"/>
              <a:endPara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400" b="1" kern="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 New Roman"/>
                </a:rPr>
                <a:t>Poucas andam certo</a:t>
              </a:r>
              <a:endPara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pt-BR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6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Sexta Carta à Igreja de Filadélfia (3:7-13)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“8 </a:t>
            </a:r>
            <a:r>
              <a:rPr lang="pt-BR" b="1" i="1" kern="50" dirty="0" smtClean="0">
                <a:ea typeface="Times New Roman"/>
              </a:rPr>
              <a:t>Conheço as tuas obras; eis que diante de ti pus uma porta aberta, e ninguém a pode fechar; tendo pouca força, guardaste a minha palavra, e não negaste o meu nome</a:t>
            </a:r>
            <a:r>
              <a:rPr lang="pt-BR" b="1" kern="50" dirty="0" smtClean="0">
                <a:ea typeface="Times New Roman"/>
              </a:rPr>
              <a:t>.” 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Tem oportunidades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Fraca, mas fiel</a:t>
            </a:r>
            <a:endParaRPr lang="en-US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6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Sexta Carta à Igreja de Filadélfia (3:7-13)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“10 </a:t>
            </a:r>
            <a:r>
              <a:rPr lang="pt-BR" b="1" i="1" kern="50" dirty="0" smtClean="0">
                <a:ea typeface="Times New Roman"/>
              </a:rPr>
              <a:t>Como guardaste a palavra da minha paciência, também eu te guardarei da hora da tentação que há de vir sobre todo o mundo, para tentar os que habitam na terra</a:t>
            </a:r>
            <a:r>
              <a:rPr lang="pt-BR" b="1" kern="50" dirty="0" smtClean="0">
                <a:ea typeface="Times New Roman"/>
              </a:rPr>
              <a:t>.”</a:t>
            </a:r>
            <a:r>
              <a:rPr lang="en-US" b="1" kern="50" dirty="0" smtClean="0">
                <a:ea typeface="Times New Roman"/>
              </a:rPr>
              <a:t> 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Obedeceu em perseguição. </a:t>
            </a:r>
            <a:endParaRPr lang="pt-BR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6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Sexta Carta à Igreja de Filadélfia (3:7-13)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7704" y="2482030"/>
            <a:ext cx="5328592" cy="4259338"/>
            <a:chOff x="1259634" y="2420889"/>
            <a:chExt cx="5328592" cy="4259338"/>
          </a:xfrm>
        </p:grpSpPr>
        <p:pic>
          <p:nvPicPr>
            <p:cNvPr id="14" name="Picture 13" descr="image_pre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794261" y="1886262"/>
              <a:ext cx="4259338" cy="532859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587455" y="2652410"/>
              <a:ext cx="2855269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FILADÊLFIA</a:t>
              </a:r>
              <a:endParaRPr lang="pt-BR" sz="32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pt-BR" sz="3200" b="1" cap="none" spc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1720" y="3501008"/>
              <a:ext cx="39604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FERVOROSA</a:t>
              </a:r>
            </a:p>
            <a:p>
              <a:pPr algn="ctr"/>
              <a:endParaRPr lang="pt-BR" sz="2400" b="1" dirty="0" smtClean="0"/>
            </a:p>
            <a:p>
              <a:pPr marR="0" algn="just" hangingPunct="0">
                <a:spcBef>
                  <a:spcPts val="0"/>
                </a:spcBef>
                <a:spcAft>
                  <a:spcPts val="0"/>
                </a:spcAft>
                <a:tabLst>
                  <a:tab pos="514350" algn="l"/>
                  <a:tab pos="857250" algn="l"/>
                  <a:tab pos="1085850" algn="l"/>
                  <a:tab pos="1314450" algn="l"/>
                  <a:tab pos="1543050" algn="l"/>
                  <a:tab pos="1771650" algn="l"/>
                  <a:tab pos="2000250" algn="l"/>
                  <a:tab pos="2228850" algn="l"/>
                  <a:tab pos="2457450" algn="l"/>
                  <a:tab pos="2686050" algn="l"/>
                  <a:tab pos="2914650" algn="l"/>
                  <a:tab pos="3143250" algn="l"/>
                  <a:tab pos="3371850" algn="l"/>
                  <a:tab pos="3600450" algn="l"/>
                  <a:tab pos="3829050" algn="l"/>
                  <a:tab pos="4057650" algn="l"/>
                  <a:tab pos="4286250" algn="l"/>
                  <a:tab pos="4514850" algn="l"/>
                  <a:tab pos="4743450" algn="l"/>
                  <a:tab pos="4972050" algn="l"/>
                  <a:tab pos="5200650" algn="l"/>
                  <a:tab pos="5429250" algn="l"/>
                  <a:tab pos="5886450" algn="l"/>
                  <a:tab pos="6343650" algn="l"/>
                  <a:tab pos="6800850" algn="l"/>
                  <a:tab pos="7258050" algn="l"/>
                  <a:tab pos="7715250" algn="l"/>
                  <a:tab pos="8172450" algn="l"/>
                  <a:tab pos="8629650" algn="l"/>
                  <a:tab pos="9086850" algn="l"/>
                  <a:tab pos="9544050" algn="l"/>
                </a:tabLst>
              </a:pPr>
              <a:r>
                <a:rPr lang="pt-BR" sz="2400" b="1" kern="50" dirty="0" smtClean="0">
                  <a:ea typeface="Times New Roman"/>
                </a:rPr>
                <a:t>Tem oportunidades</a:t>
              </a:r>
            </a:p>
            <a:p>
              <a:pPr marR="0" algn="just" hangingPunct="0">
                <a:spcBef>
                  <a:spcPts val="0"/>
                </a:spcBef>
                <a:spcAft>
                  <a:spcPts val="0"/>
                </a:spcAft>
                <a:tabLst>
                  <a:tab pos="514350" algn="l"/>
                  <a:tab pos="857250" algn="l"/>
                  <a:tab pos="1085850" algn="l"/>
                  <a:tab pos="1314450" algn="l"/>
                  <a:tab pos="1543050" algn="l"/>
                  <a:tab pos="1771650" algn="l"/>
                  <a:tab pos="2000250" algn="l"/>
                  <a:tab pos="2228850" algn="l"/>
                  <a:tab pos="2457450" algn="l"/>
                  <a:tab pos="2686050" algn="l"/>
                  <a:tab pos="2914650" algn="l"/>
                  <a:tab pos="3143250" algn="l"/>
                  <a:tab pos="3371850" algn="l"/>
                  <a:tab pos="3600450" algn="l"/>
                  <a:tab pos="3829050" algn="l"/>
                  <a:tab pos="4057650" algn="l"/>
                  <a:tab pos="4286250" algn="l"/>
                  <a:tab pos="4514850" algn="l"/>
                  <a:tab pos="4743450" algn="l"/>
                  <a:tab pos="4972050" algn="l"/>
                  <a:tab pos="5200650" algn="l"/>
                  <a:tab pos="5429250" algn="l"/>
                  <a:tab pos="5886450" algn="l"/>
                  <a:tab pos="6343650" algn="l"/>
                  <a:tab pos="6800850" algn="l"/>
                  <a:tab pos="7258050" algn="l"/>
                  <a:tab pos="7715250" algn="l"/>
                  <a:tab pos="8172450" algn="l"/>
                  <a:tab pos="8629650" algn="l"/>
                  <a:tab pos="9086850" algn="l"/>
                  <a:tab pos="9544050" algn="l"/>
                </a:tabLst>
              </a:pPr>
              <a:r>
                <a:rPr lang="pt-BR" sz="2400" b="1" kern="50" dirty="0" smtClean="0">
                  <a:ea typeface="Times New Roman"/>
                </a:rPr>
                <a:t>Fraca, mas fiel</a:t>
              </a:r>
              <a:endParaRPr lang="pt-BR" sz="2400" b="1" dirty="0" smtClean="0"/>
            </a:p>
            <a:p>
              <a:pPr marR="0" algn="just" hangingPunct="0">
                <a:spcBef>
                  <a:spcPts val="0"/>
                </a:spcBef>
                <a:spcAft>
                  <a:spcPts val="0"/>
                </a:spcAft>
                <a:tabLst>
                  <a:tab pos="514350" algn="l"/>
                  <a:tab pos="857250" algn="l"/>
                  <a:tab pos="1085850" algn="l"/>
                  <a:tab pos="1314450" algn="l"/>
                  <a:tab pos="1543050" algn="l"/>
                  <a:tab pos="1771650" algn="l"/>
                  <a:tab pos="2000250" algn="l"/>
                  <a:tab pos="2228850" algn="l"/>
                  <a:tab pos="2457450" algn="l"/>
                  <a:tab pos="2686050" algn="l"/>
                  <a:tab pos="2914650" algn="l"/>
                  <a:tab pos="3143250" algn="l"/>
                  <a:tab pos="3371850" algn="l"/>
                  <a:tab pos="3600450" algn="l"/>
                  <a:tab pos="3829050" algn="l"/>
                  <a:tab pos="4057650" algn="l"/>
                  <a:tab pos="4286250" algn="l"/>
                  <a:tab pos="4514850" algn="l"/>
                  <a:tab pos="4743450" algn="l"/>
                  <a:tab pos="4972050" algn="l"/>
                  <a:tab pos="5200650" algn="l"/>
                  <a:tab pos="5429250" algn="l"/>
                  <a:tab pos="5886450" algn="l"/>
                  <a:tab pos="6343650" algn="l"/>
                  <a:tab pos="6800850" algn="l"/>
                  <a:tab pos="7258050" algn="l"/>
                  <a:tab pos="7715250" algn="l"/>
                  <a:tab pos="8172450" algn="l"/>
                  <a:tab pos="8629650" algn="l"/>
                  <a:tab pos="9086850" algn="l"/>
                  <a:tab pos="9544050" algn="l"/>
                </a:tabLst>
              </a:pPr>
              <a:r>
                <a:rPr lang="pt-BR" sz="2400" b="1" kern="50" dirty="0" smtClean="0">
                  <a:ea typeface="Times New Roman"/>
                </a:rPr>
                <a:t>Obedeceu em perseguição. </a:t>
              </a:r>
              <a:endParaRPr lang="pt-BR" sz="2400" b="1" kern="50" dirty="0">
                <a:ea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adventismoemfoco.wordpress.com/files/2008/12/7igreja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24128" y="1198708"/>
            <a:ext cx="2987166" cy="316639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2038" y="4550132"/>
            <a:ext cx="849694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hangingPunct="0"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contêm têm uma importância para todos os tempos. As verdades e princípios incorporados nestas cartas são para todas as igrejas e membros delas nas eras que haviam de suceder-se.  Assim estas cartas têm varias aplicações:</a:t>
            </a:r>
          </a:p>
          <a:p>
            <a:pPr lvl="0" algn="ctr" hangingPunct="0"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8072" y="1052736"/>
            <a:ext cx="44279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 Propósito das Cartas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628800"/>
            <a:ext cx="525658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 hangingPunct="0"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Historicamente essas sete mensagens são sete cartas que João enviou de </a:t>
            </a:r>
            <a:r>
              <a:rPr lang="pt-BR" sz="2400" b="1" kern="5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Patmos</a:t>
            </a:r>
            <a:r>
              <a:rPr lang="pt-BR" sz="2400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às sete igrejas de Ásia.  As cartas descrevem o estado em que se encontram essas igrejas no fim do primeiro século da era Cristã, mas as instruções espirituais que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7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Sétima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Laodicéia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(3:14-22)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7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 “15 </a:t>
            </a:r>
            <a:r>
              <a:rPr lang="pt-BR" b="1" i="1" kern="50" dirty="0" smtClean="0">
                <a:ea typeface="Times New Roman"/>
              </a:rPr>
              <a:t>Conheço as tuas obras, que nem és frio nem quente; quem dera foras frio ou quente! 16 Assim, porque és morno, e não és frio nem quente, vomitar-te-ei da minha boca</a:t>
            </a:r>
            <a:r>
              <a:rPr lang="pt-BR" b="1" kern="50" dirty="0" smtClean="0">
                <a:ea typeface="Times New Roman"/>
              </a:rPr>
              <a:t>.” 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Morno (causa náusea)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7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Sétima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Laodicéia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(3:14-22)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7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“17 </a:t>
            </a:r>
            <a:r>
              <a:rPr lang="pt-BR" b="1" i="1" kern="50" dirty="0" smtClean="0">
                <a:ea typeface="Times New Roman"/>
              </a:rPr>
              <a:t>Como dizes: Rico sou, e estou enriquecido, e de nada tenho falta; e não sabes que és um desgraçado, e miserável, e pobre, e cego, e nu</a:t>
            </a:r>
            <a:r>
              <a:rPr lang="pt-BR" b="1" kern="50" dirty="0" smtClean="0">
                <a:ea typeface="Times New Roman"/>
              </a:rPr>
              <a:t>;”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Cheio de Orgulho (Estou muito bem) 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7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Sétima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Laodicéia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(3:14-22) 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6016" y="278092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SEM AMOR</a:t>
            </a:r>
          </a:p>
          <a:p>
            <a:r>
              <a:rPr lang="pt-BR" dirty="0" smtClean="0"/>
              <a:t>Trabalhador, paciência, resistes os maus, etc.</a:t>
            </a:r>
            <a:endParaRPr lang="en-US" dirty="0" smtClean="0"/>
          </a:p>
          <a:p>
            <a:endParaRPr lang="pt-BR" dirty="0"/>
          </a:p>
        </p:txBody>
      </p:sp>
      <p:grpSp>
        <p:nvGrpSpPr>
          <p:cNvPr id="2" name="Group 24"/>
          <p:cNvGrpSpPr/>
          <p:nvPr/>
        </p:nvGrpSpPr>
        <p:grpSpPr>
          <a:xfrm>
            <a:off x="1907704" y="2482030"/>
            <a:ext cx="5328592" cy="4259338"/>
            <a:chOff x="1259634" y="2420889"/>
            <a:chExt cx="5328592" cy="4259338"/>
          </a:xfrm>
        </p:grpSpPr>
        <p:pic>
          <p:nvPicPr>
            <p:cNvPr id="26" name="Picture 25" descr="image_previ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794261" y="1886262"/>
              <a:ext cx="4259338" cy="532859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672125" y="2652410"/>
              <a:ext cx="268592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LAODICÊIA</a:t>
              </a:r>
              <a:endParaRPr lang="pt-BR" sz="3200" b="1" cap="none" spc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1720" y="3501008"/>
              <a:ext cx="396044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MORNA</a:t>
              </a:r>
            </a:p>
            <a:p>
              <a:pPr algn="ctr"/>
              <a:endParaRPr lang="pt-BR" sz="2400" b="1" dirty="0" smtClean="0"/>
            </a:p>
            <a:p>
              <a:pPr algn="ctr"/>
              <a:r>
                <a:rPr lang="pt-BR" sz="2400" b="1" kern="5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 New Roman"/>
                </a:rPr>
                <a:t>Morno (causa náusea)</a:t>
              </a:r>
            </a:p>
            <a:p>
              <a:pPr algn="ctr"/>
              <a:r>
                <a:rPr lang="pt-BR" sz="2400" b="1" kern="5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imes New Roman"/>
                </a:rPr>
                <a:t>Cheio de Orgulho (Estou muito bem) </a:t>
              </a:r>
              <a:endParaRPr lang="en-US" sz="2400" b="1" kern="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endParaRPr>
            </a:p>
            <a:p>
              <a:pPr algn="ctr"/>
              <a:endParaRPr lang="en-US" sz="2400" b="1" kern="50" dirty="0" smtClean="0">
                <a:ea typeface="Times New Roman"/>
              </a:endParaRPr>
            </a:p>
            <a:p>
              <a:pPr algn="ctr"/>
              <a:endParaRPr lang="pt-BR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Pode se achar aqui? 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72318" y="1959650"/>
            <a:ext cx="5085184" cy="468052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309357" y="2045350"/>
            <a:ext cx="2104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Virtudes</a:t>
            </a:r>
            <a:endParaRPr lang="pt-BR" sz="32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4980" y="2909446"/>
            <a:ext cx="4325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Trabalhador, </a:t>
            </a:r>
          </a:p>
          <a:p>
            <a:pPr algn="ctr"/>
            <a:r>
              <a:rPr lang="pt-BR" sz="2400" b="1" dirty="0" smtClean="0"/>
              <a:t>Paciência, </a:t>
            </a:r>
          </a:p>
          <a:p>
            <a:pPr algn="ctr"/>
            <a:r>
              <a:rPr lang="pt-BR" sz="2400" b="1" dirty="0" smtClean="0"/>
              <a:t>Resistes os falsos mestres,</a:t>
            </a:r>
          </a:p>
          <a:p>
            <a:pPr algn="ctr"/>
            <a:r>
              <a:rPr lang="pt-BR" sz="2400" b="1" dirty="0" smtClean="0"/>
              <a:t>Odeia os </a:t>
            </a:r>
            <a:r>
              <a:rPr lang="pt-BR" sz="2400" b="1" kern="50" dirty="0" err="1" smtClean="0">
                <a:ea typeface="Times New Roman"/>
              </a:rPr>
              <a:t>nicolaítas</a:t>
            </a:r>
            <a:r>
              <a:rPr lang="pt-BR" sz="2400" b="1" kern="50" dirty="0" smtClean="0">
                <a:ea typeface="Times New Roman"/>
              </a:rPr>
              <a:t>,</a:t>
            </a:r>
          </a:p>
          <a:p>
            <a:pPr algn="ctr"/>
            <a:r>
              <a:rPr lang="pt-BR" sz="2400" b="1" dirty="0" smtClean="0"/>
              <a:t>Perseguida,</a:t>
            </a:r>
          </a:p>
          <a:p>
            <a:pPr algn="ctr"/>
            <a:r>
              <a:rPr lang="pt-BR" sz="2400" b="1" dirty="0" smtClean="0"/>
              <a:t>Pobre mas és rico</a:t>
            </a:r>
            <a:r>
              <a:rPr lang="en-US" sz="2400" b="1" dirty="0" smtClean="0"/>
              <a:t>,</a:t>
            </a:r>
          </a:p>
          <a:p>
            <a:pPr algn="ctr"/>
            <a:r>
              <a:rPr lang="pt-BR" sz="2400" b="1" dirty="0" smtClean="0"/>
              <a:t>     Fiel no meio de perseguição,</a:t>
            </a:r>
          </a:p>
          <a:p>
            <a:pPr marR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ea typeface="Times New Roman"/>
              </a:rPr>
              <a:t>Amor,</a:t>
            </a:r>
          </a:p>
          <a:p>
            <a:pPr marR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ea typeface="Times New Roman"/>
              </a:rPr>
              <a:t>Serviço,</a:t>
            </a:r>
            <a:endParaRPr lang="pt-BR" sz="2400" b="1" dirty="0"/>
          </a:p>
        </p:txBody>
      </p:sp>
      <p:pic>
        <p:nvPicPr>
          <p:cNvPr id="34" name="Picture 3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199156" y="1975149"/>
            <a:ext cx="5085184" cy="468052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680831" y="2060849"/>
            <a:ext cx="2104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Virtudes</a:t>
            </a:r>
            <a:endParaRPr lang="pt-BR" sz="32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5504" y="2924945"/>
            <a:ext cx="4058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ea typeface="Times New Roman"/>
              </a:rPr>
              <a:t>Fé e Paciência,</a:t>
            </a:r>
          </a:p>
          <a:p>
            <a:pPr marR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ea typeface="Times New Roman"/>
              </a:rPr>
              <a:t>Crescimento nas obras,</a:t>
            </a:r>
          </a:p>
          <a:p>
            <a:pPr marR="0" algn="ctr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ea typeface="Times New Roman"/>
              </a:rPr>
              <a:t>Andam certo,</a:t>
            </a:r>
          </a:p>
          <a:p>
            <a:pPr algn="ctr"/>
            <a:r>
              <a:rPr lang="pt-BR" sz="2400" b="1" dirty="0" smtClean="0"/>
              <a:t>Trabalho mau feito,</a:t>
            </a:r>
          </a:p>
          <a:p>
            <a:pPr algn="ctr"/>
            <a:r>
              <a:rPr lang="pt-BR" sz="2400" b="1" dirty="0" smtClean="0"/>
              <a:t>Tem oportunidades,</a:t>
            </a:r>
          </a:p>
          <a:p>
            <a:pPr algn="ctr"/>
            <a:r>
              <a:rPr lang="pt-BR" sz="2400" b="1" dirty="0" smtClean="0"/>
              <a:t>Fraca, mas fiel,</a:t>
            </a:r>
          </a:p>
          <a:p>
            <a:pPr algn="ctr"/>
            <a:r>
              <a:rPr lang="pt-BR" sz="2400" b="1" dirty="0" smtClean="0"/>
              <a:t>      Obedeceu em perseguição. </a:t>
            </a:r>
          </a:p>
          <a:p>
            <a:pPr algn="ctr"/>
            <a:endParaRPr lang="pt-BR" sz="1200" b="1" kern="50" dirty="0" smtClean="0">
              <a:ea typeface="Times New Roman"/>
            </a:endParaRPr>
          </a:p>
          <a:p>
            <a:pPr algn="ctr"/>
            <a:endParaRPr lang="pt-BR" sz="2400" b="1" dirty="0" smtClean="0"/>
          </a:p>
          <a:p>
            <a:pPr algn="ctr"/>
            <a:endParaRPr lang="pt-BR" sz="2400" b="1" dirty="0" smtClean="0"/>
          </a:p>
          <a:p>
            <a:pPr algn="ctr"/>
            <a:endParaRPr lang="pt-BR" sz="2400" b="1" dirty="0" smtClean="0"/>
          </a:p>
          <a:p>
            <a:pPr algn="ctr"/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ctr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Pode se achar aqui? 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Picture 26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47157" y="2209428"/>
            <a:ext cx="5013176" cy="428396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94851" y="2132856"/>
            <a:ext cx="20483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Defeitos</a:t>
            </a:r>
            <a:endParaRPr lang="pt-BR" sz="32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1273" y="3018432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kern="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Judaizantes,</a:t>
            </a:r>
          </a:p>
          <a:p>
            <a:pPr algn="ctr"/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Mundanismo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Idolatria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pt-BR" sz="2400" b="1" kern="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Imoralidade e Idolatria,</a:t>
            </a:r>
          </a:p>
          <a:p>
            <a:pPr algn="ctr"/>
            <a:r>
              <a:rPr lang="pt-BR" sz="2400" b="1" kern="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Trabalho mau feito,</a:t>
            </a:r>
          </a:p>
          <a:p>
            <a:pPr algn="ctr"/>
            <a:r>
              <a:rPr lang="pt-BR" sz="2400" b="1" kern="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Morno (causa náusea),</a:t>
            </a:r>
          </a:p>
          <a:p>
            <a:pPr algn="ctr"/>
            <a:r>
              <a:rPr lang="pt-BR" sz="2400" b="1" kern="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Cheio de Orgulho (Estou muito bem).</a:t>
            </a:r>
            <a:endParaRPr lang="pt-BR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7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Sétima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Laodicéia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(3:14-22)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7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“18 </a:t>
            </a:r>
            <a:r>
              <a:rPr lang="pt-BR" b="1" i="1" kern="50" dirty="0" smtClean="0">
                <a:ea typeface="Times New Roman"/>
              </a:rPr>
              <a:t>Aconselho-te que de mim compres ouro provado no fogo, para que te enriqueças; e roupas brancas, para que te vistas, e não apareça a vergonha da tua nudez; e que </a:t>
            </a:r>
            <a:r>
              <a:rPr lang="pt-BR" b="1" i="1" kern="50" dirty="0" err="1" smtClean="0">
                <a:ea typeface="Times New Roman"/>
              </a:rPr>
              <a:t>unjas</a:t>
            </a:r>
            <a:r>
              <a:rPr lang="pt-BR" b="1" i="1" kern="50" dirty="0" smtClean="0">
                <a:ea typeface="Times New Roman"/>
              </a:rPr>
              <a:t> os teus olhos com colírio, para que vejas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Ouro – Justiça Interna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Roupas Brancas – Justiça Externa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Colírio – Espírito Santo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285750" algn="l"/>
                <a:tab pos="45720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II.	A Possessão de Cristo - "As Que São" (2 - 3)</a:t>
            </a:r>
            <a:endParaRPr lang="en-US" b="1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b="1" kern="50" dirty="0" smtClean="0">
              <a:ea typeface="Times New Roman"/>
            </a:endParaRP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7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 Sétima Carta à Igreja de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Laodicéia</a:t>
            </a: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(3:14-22)</a:t>
            </a:r>
          </a:p>
          <a:p>
            <a:pPr marL="74295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 startAt="7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b="1" kern="50" dirty="0" smtClean="0">
              <a:solidFill>
                <a:srgbClr val="000000"/>
              </a:solidFill>
              <a:ea typeface="Times New Roman"/>
            </a:endParaRP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“19 </a:t>
            </a:r>
            <a:r>
              <a:rPr lang="pt-BR" b="1" i="1" kern="50" dirty="0" smtClean="0">
                <a:ea typeface="Times New Roman"/>
              </a:rPr>
              <a:t>Eu repreendo e castigo a todos quantos amo; sê pois zeloso, e arrepende-te</a:t>
            </a:r>
            <a:r>
              <a:rPr lang="pt-BR" b="1" kern="50" dirty="0" smtClean="0">
                <a:ea typeface="Times New Roman"/>
              </a:rPr>
              <a:t>.”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ea typeface="Times New Roman"/>
              </a:rPr>
              <a:t> 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Necessidade de fazer ambos: ser zeloso (faz o certo) e arrepender (não faz o errado).</a:t>
            </a:r>
            <a:endParaRPr lang="en-US" b="1" kern="50" dirty="0"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30994" y="-27384"/>
          <a:ext cx="9309028" cy="70389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861"/>
                <a:gridCol w="1329861"/>
                <a:gridCol w="1329861"/>
                <a:gridCol w="1453047"/>
                <a:gridCol w="1104580"/>
                <a:gridCol w="1431957"/>
                <a:gridCol w="1329861"/>
              </a:tblGrid>
              <a:tr h="399064">
                <a:tc gridSpan="7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RESUMO:  AS SETE IGREJAS DE</a:t>
                      </a:r>
                      <a:r>
                        <a:rPr lang="pt-BR" b="1" baseline="0" dirty="0" smtClean="0"/>
                        <a:t> APOCALIPSE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85112"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sz="2400" b="1" dirty="0" smtClean="0"/>
                    </a:p>
                    <a:p>
                      <a:pPr algn="ctr"/>
                      <a:r>
                        <a:rPr lang="pt-BR" b="1" dirty="0" smtClean="0"/>
                        <a:t>2:1-7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sz="2400" b="1" dirty="0" smtClean="0"/>
                    </a:p>
                    <a:p>
                      <a:pPr algn="ctr"/>
                      <a:r>
                        <a:rPr lang="pt-BR" b="1" dirty="0" smtClean="0"/>
                        <a:t>2:8-11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sz="2400" b="1" dirty="0" smtClean="0"/>
                    </a:p>
                    <a:p>
                      <a:pPr algn="ctr"/>
                      <a:r>
                        <a:rPr lang="pt-BR" b="1" dirty="0" smtClean="0"/>
                        <a:t>2:12-17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sz="2400" b="1" dirty="0" smtClean="0"/>
                    </a:p>
                    <a:p>
                      <a:pPr algn="ctr"/>
                      <a:r>
                        <a:rPr lang="pt-BR" b="1" dirty="0" smtClean="0"/>
                        <a:t>2:18-29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sz="2400" b="1" dirty="0" smtClean="0"/>
                    </a:p>
                    <a:p>
                      <a:pPr algn="ctr"/>
                      <a:r>
                        <a:rPr lang="pt-BR" b="1" dirty="0" smtClean="0"/>
                        <a:t>3:1-6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sz="2400" b="1" dirty="0" smtClean="0"/>
                    </a:p>
                    <a:p>
                      <a:pPr algn="ctr"/>
                      <a:r>
                        <a:rPr lang="pt-BR" b="1" dirty="0" smtClean="0"/>
                        <a:t>3:7-13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b="1" dirty="0" smtClean="0"/>
                    </a:p>
                    <a:p>
                      <a:pPr algn="ctr"/>
                      <a:endParaRPr lang="pt-BR" sz="2400" b="1" dirty="0" smtClean="0"/>
                    </a:p>
                    <a:p>
                      <a:pPr algn="ctr"/>
                      <a:r>
                        <a:rPr lang="pt-BR" b="1" dirty="0" smtClean="0"/>
                        <a:t>3:14-22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6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36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50" dirty="0" smtClean="0">
                          <a:latin typeface="+mj-lt"/>
                          <a:ea typeface="Times New Roman"/>
                        </a:rPr>
                        <a:t>SEM</a:t>
                      </a:r>
                      <a:r>
                        <a:rPr lang="en-US" sz="1400" b="1" kern="50" baseline="0" dirty="0" smtClean="0">
                          <a:latin typeface="+mj-lt"/>
                          <a:ea typeface="Times New Roman"/>
                        </a:rPr>
                        <a:t> AMOR</a:t>
                      </a:r>
                      <a:endParaRPr lang="en-US" sz="1400" b="1" kern="50" dirty="0" smtClean="0">
                        <a:latin typeface="+mj-lt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j-lt"/>
                        </a:rPr>
                        <a:t>PERSEGUIDA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j-lt"/>
                        </a:rPr>
                        <a:t>INFILTRADA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IMORALIDADE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j-lt"/>
                        </a:rPr>
                        <a:t>MAU</a:t>
                      </a:r>
                      <a:r>
                        <a:rPr lang="pt-BR" sz="1400" b="1" baseline="0" dirty="0" smtClean="0">
                          <a:latin typeface="+mj-lt"/>
                        </a:rPr>
                        <a:t> SERVO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j-lt"/>
                        </a:rPr>
                        <a:t>FERVOROSA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j-lt"/>
                        </a:rPr>
                        <a:t>MORNA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9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Trabalhador, Paciência, Resistes os maus, etc.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Perseguida,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Pobre.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Fiel no</a:t>
                      </a:r>
                      <a:r>
                        <a:rPr lang="pt-BR" sz="1600" kern="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meio de Perseguição</a:t>
                      </a: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Amor, Serviço, Fé e Paciência,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Crescimento,.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Poucas</a:t>
                      </a:r>
                      <a:r>
                        <a:rPr lang="pt-BR" sz="1600" kern="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andam certo.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Oportunidades,</a:t>
                      </a:r>
                      <a:r>
                        <a:rPr lang="pt-BR" sz="1600" kern="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Fiel, Obediente.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i="1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Nada</a:t>
                      </a:r>
                      <a:endParaRPr lang="pt-B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9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Deixou o primeiro amor.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1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Nada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Contaminado com doutrina falsa.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Contaminado com imoralidade.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São mortos.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i="1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Nada</a:t>
                      </a:r>
                      <a:endParaRPr lang="pt-B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Morno e satisfeito.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90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Lembra, arrepende e pratica primeiras obras.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Seja fiel até a morte.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Arrepende.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Arrepende</a:t>
                      </a:r>
                      <a:endParaRPr lang="pt-B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Lembra, guarda e arrepende.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Continua.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Seja zeloso e arrepende.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9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Comer da árvore da vida.</a:t>
                      </a:r>
                      <a:endParaRPr kumimoji="0" lang="en-US" sz="1600" b="0" i="0" u="none" strike="noStrike" kern="5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Não receberá o dano da segunda morte.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Receberá o maná e uma pedra branca.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Reinar sobre as nações.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Vestes brancas e nome no livro da vida.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Lugar no Céu, nome, Nova Jerusalém.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Assentar com Cristo e o Pai.</a:t>
                      </a:r>
                      <a:endParaRPr lang="en-US" sz="1600" kern="50" dirty="0" smtClean="0">
                        <a:latin typeface="Times New Roman"/>
                        <a:ea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7"/>
          <p:cNvGrpSpPr/>
          <p:nvPr/>
        </p:nvGrpSpPr>
        <p:grpSpPr>
          <a:xfrm>
            <a:off x="256054" y="338425"/>
            <a:ext cx="9009769" cy="1654662"/>
            <a:chOff x="256054" y="1551310"/>
            <a:chExt cx="9009769" cy="1654662"/>
          </a:xfrm>
        </p:grpSpPr>
        <p:pic>
          <p:nvPicPr>
            <p:cNvPr id="8" name="Picture 7" descr="Igreja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2328" y="1638816"/>
              <a:ext cx="1016460" cy="966368"/>
            </a:xfrm>
            <a:prstGeom prst="rect">
              <a:avLst/>
            </a:prstGeom>
          </p:spPr>
        </p:pic>
        <p:pic>
          <p:nvPicPr>
            <p:cNvPr id="9" name="Picture 8" descr="Igrej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088" y="1644298"/>
              <a:ext cx="974717" cy="960107"/>
            </a:xfrm>
            <a:prstGeom prst="rect">
              <a:avLst/>
            </a:prstGeom>
          </p:spPr>
        </p:pic>
        <p:pic>
          <p:nvPicPr>
            <p:cNvPr id="10" name="Picture 9" descr="Igreja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36" y="1628800"/>
              <a:ext cx="1041507" cy="968455"/>
            </a:xfrm>
            <a:prstGeom prst="rect">
              <a:avLst/>
            </a:prstGeom>
          </p:spPr>
        </p:pic>
        <p:pic>
          <p:nvPicPr>
            <p:cNvPr id="11" name="Picture 10" descr="Igreja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800" y="1628800"/>
              <a:ext cx="974717" cy="987240"/>
            </a:xfrm>
            <a:prstGeom prst="rect">
              <a:avLst/>
            </a:prstGeom>
          </p:spPr>
        </p:pic>
        <p:pic>
          <p:nvPicPr>
            <p:cNvPr id="12" name="Picture 11" descr="Igreja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5672" y="1607820"/>
              <a:ext cx="1016460" cy="949670"/>
            </a:xfrm>
            <a:prstGeom prst="rect">
              <a:avLst/>
            </a:prstGeom>
          </p:spPr>
        </p:pic>
        <p:pic>
          <p:nvPicPr>
            <p:cNvPr id="13" name="Picture 12" descr="Igreja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054" y="1623318"/>
              <a:ext cx="1022722" cy="960106"/>
            </a:xfrm>
            <a:prstGeom prst="rect">
              <a:avLst/>
            </a:prstGeom>
          </p:spPr>
        </p:pic>
        <p:pic>
          <p:nvPicPr>
            <p:cNvPr id="15" name="Picture 14" descr="Igreja8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1746" y="1613302"/>
              <a:ext cx="1043594" cy="100811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23528" y="2898195"/>
              <a:ext cx="84350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 smtClean="0">
                  <a:ln w="1905"/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ÊFESO</a:t>
              </a:r>
              <a:endParaRPr lang="pt-BR" sz="1400" b="1" cap="none" spc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86370" y="2882697"/>
              <a:ext cx="127945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LAODICÊIA</a:t>
              </a:r>
              <a:endParaRPr lang="pt-BR" sz="1400" b="1" cap="none" spc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21528" y="2882697"/>
              <a:ext cx="135485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FILADÊLFIA</a:t>
              </a:r>
              <a:endParaRPr lang="pt-BR" sz="1400" b="1" cap="none" spc="0" dirty="0">
                <a:ln w="1905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32036" y="2878450"/>
              <a:ext cx="992579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rgbClr val="0404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SARDES</a:t>
              </a:r>
              <a:endParaRPr lang="pt-BR" sz="1400" b="1" cap="none" spc="0" dirty="0">
                <a:ln w="1905"/>
                <a:solidFill>
                  <a:srgbClr val="0404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58979" y="2882697"/>
              <a:ext cx="99142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rgbClr val="45AD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TIATIRA</a:t>
              </a:r>
              <a:endParaRPr lang="pt-BR" sz="1400" b="1" cap="none" spc="0" dirty="0">
                <a:ln w="1905"/>
                <a:solidFill>
                  <a:srgbClr val="45A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1518" y="2898195"/>
              <a:ext cx="1188082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 smtClean="0">
                  <a:ln w="1905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PÊRGAMO</a:t>
              </a:r>
              <a:endParaRPr lang="pt-BR" sz="1400" b="1" cap="none" spc="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4857" y="2888179"/>
              <a:ext cx="1111074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ESMIRNA</a:t>
              </a:r>
              <a:endParaRPr lang="pt-BR" sz="14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6054" y="1573595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/>
                <a:t>1</a:t>
              </a:r>
              <a:endParaRPr lang="pt-BR" sz="3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60884" y="15567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/>
                <a:t>3</a:t>
              </a:r>
              <a:endParaRPr lang="pt-BR" sz="3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44352" y="15567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/>
                <a:t>7</a:t>
              </a:r>
              <a:endParaRPr lang="pt-BR" sz="3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68240" y="1551310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/>
                <a:t>6</a:t>
              </a:r>
              <a:endParaRPr lang="pt-BR" sz="3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92128" y="1565860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/>
                <a:t>5</a:t>
              </a:r>
              <a:endParaRPr lang="pt-BR" sz="3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26980" y="156680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/>
                <a:t>4</a:t>
              </a:r>
              <a:endParaRPr lang="pt-BR" sz="32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5736" y="15567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/>
                <a:t>2</a:t>
              </a:r>
              <a:endParaRPr lang="pt-BR" sz="3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Três ameaças as igrejas da Ásia e atuais:</a:t>
            </a:r>
          </a:p>
          <a:p>
            <a:endParaRPr lang="pt-BR" sz="2800" dirty="0" smtClean="0"/>
          </a:p>
          <a:p>
            <a:pPr marL="449263" indent="-449263">
              <a:buFont typeface="Wingdings" pitchFamily="2" charset="2"/>
              <a:buChar char="Ø"/>
            </a:pPr>
            <a:r>
              <a:rPr lang="pt-BR" sz="2800" dirty="0" smtClean="0"/>
              <a:t>Ameaça Individual: Esfriamento (coração afastado, imoralidade, morta, morna).</a:t>
            </a:r>
          </a:p>
          <a:p>
            <a:pPr marL="449263" indent="-449263">
              <a:buFont typeface="Wingdings" pitchFamily="2" charset="2"/>
              <a:buChar char="Ø"/>
            </a:pPr>
            <a:endParaRPr lang="pt-BR" sz="2800" dirty="0" smtClean="0"/>
          </a:p>
          <a:p>
            <a:pPr marL="449263" indent="-449263">
              <a:buFont typeface="Wingdings" pitchFamily="2" charset="2"/>
              <a:buChar char="Ø"/>
            </a:pPr>
            <a:r>
              <a:rPr lang="pt-BR" sz="2800" dirty="0" smtClean="0"/>
              <a:t>Ameaça Externa: Perseguição (perseguida).</a:t>
            </a:r>
          </a:p>
          <a:p>
            <a:pPr marL="449263" indent="-449263">
              <a:buFont typeface="Wingdings" pitchFamily="2" charset="2"/>
              <a:buChar char="Ø"/>
            </a:pPr>
            <a:endParaRPr lang="pt-BR" sz="2800" dirty="0" smtClean="0"/>
          </a:p>
          <a:p>
            <a:pPr marL="449263" indent="-449263">
              <a:buFont typeface="Wingdings" pitchFamily="2" charset="2"/>
              <a:buChar char="Ø"/>
            </a:pPr>
            <a:r>
              <a:rPr lang="pt-BR" sz="2800" dirty="0" smtClean="0"/>
              <a:t>Ameaça Interna: Falsos Mestres (enganada).</a:t>
            </a:r>
          </a:p>
          <a:p>
            <a:r>
              <a:rPr lang="en-US" sz="2800" b="1" dirty="0" smtClean="0"/>
              <a:t> </a:t>
            </a:r>
            <a:endParaRPr lang="pt-BR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SETE PERIÓDOS?</a:t>
            </a:r>
          </a:p>
          <a:p>
            <a:pPr algn="ctr"/>
            <a:endParaRPr lang="pt-BR" sz="1400" b="1" dirty="0" smtClean="0"/>
          </a:p>
          <a:p>
            <a:r>
              <a:rPr lang="pt-BR" dirty="0" smtClean="0"/>
              <a:t>Muitas pessoas também </a:t>
            </a:r>
            <a:r>
              <a:rPr lang="pt-BR" dirty="0" err="1" smtClean="0"/>
              <a:t>veêm</a:t>
            </a:r>
            <a:r>
              <a:rPr lang="pt-BR" dirty="0" smtClean="0"/>
              <a:t> as sete igrejas como representando sete épocas do inicio da Igreja até o arrebatamento. De acordo com esta ideia estamos no último período, então a volta de Cristo está perto.</a:t>
            </a:r>
          </a:p>
          <a:p>
            <a:endParaRPr lang="pt-BR" sz="1400" dirty="0" smtClean="0"/>
          </a:p>
          <a:p>
            <a:r>
              <a:rPr lang="pt-BR" dirty="0" smtClean="0"/>
              <a:t>É um estudo interessante, mas de pouco proveito para mim. </a:t>
            </a:r>
            <a:r>
              <a:rPr lang="pt-BR" smtClean="0"/>
              <a:t>Muita </a:t>
            </a:r>
            <a:r>
              <a:rPr lang="pt-BR" dirty="0" smtClean="0"/>
              <a:t>discussão acerca dos anos separando as épocas.</a:t>
            </a:r>
          </a:p>
          <a:p>
            <a:endParaRPr lang="pt-BR" sz="1400" dirty="0" smtClean="0"/>
          </a:p>
          <a:p>
            <a:r>
              <a:rPr lang="pt-BR" dirty="0" smtClean="0"/>
              <a:t>Por centenas de anos a igreja não sabia nada sobre este esquema, e eu não tenho muito desejo de investir muito tempo com tudo isso.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adventismoemfoco.wordpress.com/files/2008/12/7igreja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24128" y="1198708"/>
            <a:ext cx="2987166" cy="316639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8072" y="1052736"/>
            <a:ext cx="44279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 Propósito das Cartas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628800"/>
            <a:ext cx="525658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 hangingPunct="0">
              <a:buFont typeface="+mj-lt"/>
              <a:buAutoNum type="arabi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Era para ajudar as sete igrejas locais que tinham fraquezas e forças diferente.</a:t>
            </a:r>
          </a:p>
          <a:p>
            <a:pPr marL="457200" lvl="0" indent="-457200" hangingPunct="0">
              <a:buFont typeface="+mj-lt"/>
              <a:buAutoNum type="arabi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sz="2400" b="1" kern="5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hangingPunct="0">
              <a:buFont typeface="+mj-lt"/>
              <a:buAutoNum type="arabi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É para ajudar os pastores das igrejas de hoje reconhecer qualidades boas e ruins.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4653136"/>
            <a:ext cx="849694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 hangingPunct="0">
              <a:buFont typeface="+mj-lt"/>
              <a:buAutoNum type="arabi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É para o indivíduo crente de qualquer época para o ajudar ser o que Deus deseja.</a:t>
            </a:r>
          </a:p>
          <a:p>
            <a:pPr marL="457200" lvl="0" indent="-457200" hangingPunct="0">
              <a:buFont typeface="+mj-lt"/>
              <a:buAutoNum type="arabi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sz="2400" b="1" kern="5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 hangingPunct="0">
              <a:buFont typeface="+mj-lt"/>
              <a:buAutoNum type="arabicPeriod" startAt="3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2400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Talvez seja um esboço profético da época da Igreja.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6522" y="111150"/>
          <a:ext cx="8964488" cy="662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118"/>
                <a:gridCol w="1316164"/>
                <a:gridCol w="1280641"/>
                <a:gridCol w="1280641"/>
                <a:gridCol w="1142134"/>
                <a:gridCol w="669052"/>
                <a:gridCol w="750097"/>
                <a:gridCol w="1280641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Arial" pitchFamily="34" charset="0"/>
                          <a:cs typeface="Arial" pitchFamily="34" charset="0"/>
                        </a:rPr>
                        <a:t>SUPOSTA</a:t>
                      </a:r>
                      <a:r>
                        <a:rPr lang="pt-BR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PARORAMICA DA IGREJA</a:t>
                      </a:r>
                      <a:endParaRPr lang="pt-B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pt-BR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Arial" pitchFamily="34" charset="0"/>
                          <a:cs typeface="Arial" pitchFamily="34" charset="0"/>
                        </a:rPr>
                        <a:t>Igreja Primitiva </a:t>
                      </a:r>
                      <a:endParaRPr lang="pt-BR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Arial" pitchFamily="34" charset="0"/>
                          <a:cs typeface="Arial" pitchFamily="34" charset="0"/>
                        </a:rPr>
                        <a:t>Igreja Perseguida </a:t>
                      </a:r>
                      <a:endParaRPr lang="pt-BR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Arial" pitchFamily="34" charset="0"/>
                          <a:cs typeface="Arial" pitchFamily="34" charset="0"/>
                        </a:rPr>
                        <a:t>Igreja do Estado </a:t>
                      </a:r>
                      <a:endParaRPr lang="pt-BR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Arial" pitchFamily="34" charset="0"/>
                          <a:cs typeface="Arial" pitchFamily="34" charset="0"/>
                        </a:rPr>
                        <a:t>Igreja Papal </a:t>
                      </a:r>
                      <a:endParaRPr lang="pt-BR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Arial" pitchFamily="34" charset="0"/>
                          <a:cs typeface="Arial" pitchFamily="34" charset="0"/>
                        </a:rPr>
                        <a:t>Igreja da Reforma </a:t>
                      </a:r>
                      <a:endParaRPr lang="pt-BR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Arial" pitchFamily="34" charset="0"/>
                          <a:cs typeface="Arial" pitchFamily="34" charset="0"/>
                        </a:rPr>
                        <a:t>Igreja Missionária </a:t>
                      </a:r>
                      <a:endParaRPr lang="pt-BR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Arial" pitchFamily="34" charset="0"/>
                          <a:cs typeface="Arial" pitchFamily="34" charset="0"/>
                        </a:rPr>
                        <a:t>Igreja Apóstata </a:t>
                      </a:r>
                      <a:endParaRPr lang="pt-BR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30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 até 100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64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 até 313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313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 até 590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590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 até 1.590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1517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 até 1790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1730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 até 1900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1900 </a:t>
                      </a:r>
                      <a:r>
                        <a:rPr lang="pt-BR" sz="1600" b="1" dirty="0" err="1" smtClean="0">
                          <a:latin typeface="Arial" pitchFamily="34" charset="0"/>
                          <a:cs typeface="Arial" pitchFamily="34" charset="0"/>
                        </a:rPr>
                        <a:t>d.C.</a:t>
                      </a:r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 até hoje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O esfriamento do primeiro amor, </a:t>
                      </a:r>
                      <a:r>
                        <a:rPr lang="pt-BR" sz="1600" dirty="0" err="1" smtClean="0">
                          <a:latin typeface="Arial" pitchFamily="34" charset="0"/>
                          <a:cs typeface="Arial" pitchFamily="34" charset="0"/>
                        </a:rPr>
                        <a:t>caracteri-zando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 o término do período apostólico.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O período do martírio, concluindo com a última perseguição sob Diocleciano.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pt-BR" sz="1600" dirty="0" err="1" smtClean="0">
                          <a:latin typeface="Arial" pitchFamily="34" charset="0"/>
                          <a:cs typeface="Arial" pitchFamily="34" charset="0"/>
                        </a:rPr>
                        <a:t>contamina-ção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 com o mundo, </a:t>
                      </a:r>
                      <a:r>
                        <a:rPr lang="pt-BR" sz="1600" dirty="0" err="1" smtClean="0">
                          <a:latin typeface="Arial" pitchFamily="34" charset="0"/>
                          <a:cs typeface="Arial" pitchFamily="34" charset="0"/>
                        </a:rPr>
                        <a:t>proceden-do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 do patrocínio da igreja por Constantino.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 A Idade Média com a </a:t>
                      </a:r>
                      <a:r>
                        <a:rPr lang="pt-BR" sz="1600" dirty="0" err="1" smtClean="0">
                          <a:latin typeface="Arial" pitchFamily="34" charset="0"/>
                          <a:cs typeface="Arial" pitchFamily="34" charset="0"/>
                        </a:rPr>
                        <a:t>persegui-ção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 cruel dos santos de Deus pela Igreja Papal.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 A Grande Reforma que trouxe grande luz, embora que incorporou parte da igreja Católica dentro dela.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O avivamento e expansão de atividades missionárias no século dezenove.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O estado presente e geral da igreja </a:t>
                      </a:r>
                      <a:r>
                        <a:rPr lang="pt-BR" sz="1600" dirty="0" err="1" smtClean="0">
                          <a:latin typeface="Arial" pitchFamily="34" charset="0"/>
                          <a:cs typeface="Arial" pitchFamily="34" charset="0"/>
                        </a:rPr>
                        <a:t>professante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, que por causa de sua </a:t>
                      </a:r>
                      <a:r>
                        <a:rPr lang="pt-BR" sz="1600" dirty="0" err="1" smtClean="0">
                          <a:latin typeface="Arial" pitchFamily="34" charset="0"/>
                          <a:cs typeface="Arial" pitchFamily="34" charset="0"/>
                        </a:rPr>
                        <a:t>mornidão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 causa náuseas a Cristo.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atin typeface="Arial" pitchFamily="34" charset="0"/>
                          <a:cs typeface="Arial" pitchFamily="34" charset="0"/>
                        </a:rPr>
                        <a:t>Idade Antiga</a:t>
                      </a:r>
                    </a:p>
                    <a:p>
                      <a:pPr algn="ctr"/>
                      <a:r>
                        <a:rPr lang="pt-BR" sz="1500" dirty="0" smtClean="0"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pt-BR" sz="1500" baseline="0" dirty="0" smtClean="0">
                          <a:latin typeface="Arial" pitchFamily="34" charset="0"/>
                          <a:cs typeface="Arial" pitchFamily="34" charset="0"/>
                        </a:rPr>
                        <a:t> ano 0 ao 500</a:t>
                      </a:r>
                      <a:endParaRPr lang="pt-BR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atin typeface="Arial" pitchFamily="34" charset="0"/>
                          <a:cs typeface="Arial" pitchFamily="34" charset="0"/>
                        </a:rPr>
                        <a:t>Idade</a:t>
                      </a:r>
                      <a:r>
                        <a:rPr lang="pt-BR" sz="1500" b="1" baseline="0" dirty="0" smtClean="0">
                          <a:latin typeface="Arial" pitchFamily="34" charset="0"/>
                          <a:cs typeface="Arial" pitchFamily="34" charset="0"/>
                        </a:rPr>
                        <a:t> Média</a:t>
                      </a:r>
                    </a:p>
                    <a:p>
                      <a:pPr algn="ctr"/>
                      <a:r>
                        <a:rPr lang="pt-BR" sz="1500" baseline="0" dirty="0" smtClean="0">
                          <a:latin typeface="Arial" pitchFamily="34" charset="0"/>
                          <a:cs typeface="Arial" pitchFamily="34" charset="0"/>
                        </a:rPr>
                        <a:t>de 500 a 1500</a:t>
                      </a:r>
                      <a:endParaRPr lang="pt-BR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atin typeface="Arial" pitchFamily="34" charset="0"/>
                          <a:cs typeface="Arial" pitchFamily="34" charset="0"/>
                        </a:rPr>
                        <a:t>Idade Moderna</a:t>
                      </a:r>
                    </a:p>
                    <a:p>
                      <a:pPr algn="ctr"/>
                      <a:r>
                        <a:rPr lang="pt-BR" sz="1500" dirty="0" smtClean="0">
                          <a:latin typeface="Arial" pitchFamily="34" charset="0"/>
                          <a:cs typeface="Arial" pitchFamily="34" charset="0"/>
                        </a:rPr>
                        <a:t>de 1500 a 1789</a:t>
                      </a:r>
                      <a:endParaRPr lang="pt-BR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latin typeface="Arial" pitchFamily="34" charset="0"/>
                          <a:cs typeface="Arial" pitchFamily="34" charset="0"/>
                        </a:rPr>
                        <a:t>Idade Contemporânea</a:t>
                      </a:r>
                    </a:p>
                    <a:p>
                      <a:pPr algn="ctr"/>
                      <a:r>
                        <a:rPr lang="pt-BR" sz="1500" dirty="0" smtClean="0">
                          <a:latin typeface="Arial" pitchFamily="34" charset="0"/>
                          <a:cs typeface="Arial" pitchFamily="34" charset="0"/>
                        </a:rPr>
                        <a:t>de 1789 até hoje</a:t>
                      </a:r>
                      <a:endParaRPr lang="pt-BR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80928"/>
            <a:ext cx="4896544" cy="1933675"/>
          </a:xfrm>
        </p:spPr>
        <p:txBody>
          <a:bodyPr>
            <a:noAutofit/>
          </a:bodyPr>
          <a:lstStyle/>
          <a:p>
            <a:pPr marL="45720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Para a igrejas.</a:t>
            </a:r>
          </a:p>
          <a:p>
            <a:pPr marL="45720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Para nós mesmos.</a:t>
            </a:r>
          </a:p>
          <a:p>
            <a:pPr marL="457200" marR="0" indent="-4572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Talvez para as épocas da igreja, com a volta de Cristo em vista.</a:t>
            </a:r>
          </a:p>
          <a:p>
            <a:pPr marR="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en-US" b="1" kern="50" dirty="0">
              <a:ea typeface="Times New Roman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628800"/>
            <a:ext cx="504056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kumimoji="0" lang="pt-BR" sz="2400" b="1" i="0" u="none" strike="noStrike" kern="5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Assim, há três maneira de aplicar estas cartas hoje: 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4869160"/>
            <a:ext cx="8424936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  <a:defRPr/>
            </a:pPr>
            <a:r>
              <a:rPr kumimoji="0" lang="pt-BR" sz="2400" b="1" i="0" u="none" strike="noStrike" kern="5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Vamos examinar estas cartas agora, com uma ênfase sobre nossas vidas. 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072" y="1052736"/>
            <a:ext cx="44279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 Propósito das Cartas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irc_mi" descr="http://adventismoemfoco.wordpress.com/files/2008/12/7igreja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24128" y="1198708"/>
            <a:ext cx="2987166" cy="316639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936104"/>
          </a:xfrm>
        </p:spPr>
        <p:txBody>
          <a:bodyPr/>
          <a:lstStyle/>
          <a:p>
            <a:pPr algn="ctr"/>
            <a:r>
              <a:rPr lang="pt-BR" b="1" dirty="0" smtClean="0"/>
              <a:t>Cartas e documentos nos dias do Novo Testamento tomaram a forma dum </a:t>
            </a:r>
            <a:r>
              <a:rPr lang="pt-PT" b="1" dirty="0" smtClean="0"/>
              <a:t>rolo do pergaminho: </a:t>
            </a:r>
            <a:endParaRPr lang="pt-BR" b="1" dirty="0"/>
          </a:p>
        </p:txBody>
      </p:sp>
      <p:pic>
        <p:nvPicPr>
          <p:cNvPr id="5" name="Picture 4" descr="imag18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568" y="2060848"/>
            <a:ext cx="7416824" cy="4167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829468">
            <a:off x="5983884" y="3040685"/>
            <a:ext cx="1788245" cy="1788245"/>
            <a:chOff x="6900718" y="3741494"/>
            <a:chExt cx="1788245" cy="1788245"/>
          </a:xfrm>
        </p:grpSpPr>
        <p:pic>
          <p:nvPicPr>
            <p:cNvPr id="26" name="Picture 25" descr="Picture29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9121470">
              <a:off x="6900718" y="3741494"/>
              <a:ext cx="1788245" cy="178824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375778" y="4509120"/>
              <a:ext cx="992579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rgbClr val="0404E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SARDES</a:t>
              </a:r>
              <a:endParaRPr lang="pt-BR" sz="1400" b="1" cap="none" spc="0" dirty="0">
                <a:ln w="1905"/>
                <a:solidFill>
                  <a:srgbClr val="0404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ctr"/>
            <a:r>
              <a:rPr lang="pt-BR" b="1" dirty="0" smtClean="0"/>
              <a:t>Não sei se João mandou um rolo de pergaminho só, ou sete rolos individuais.</a:t>
            </a:r>
          </a:p>
        </p:txBody>
      </p:sp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6472" y="3294049"/>
            <a:ext cx="4259338" cy="2513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6403" y="3481263"/>
            <a:ext cx="84350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ÊFESO</a:t>
            </a:r>
            <a:endParaRPr lang="pt-BR" sz="1400" b="1" cap="none" spc="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2387" y="3841303"/>
            <a:ext cx="111107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ESMIRNA</a:t>
            </a:r>
            <a:endParaRPr lang="pt-BR" sz="1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0379" y="4201343"/>
            <a:ext cx="118808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PÊRGAMO</a:t>
            </a:r>
            <a:endParaRPr lang="pt-BR" sz="1400" b="1" cap="none" spc="0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24395" y="4489375"/>
            <a:ext cx="9914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solidFill>
                  <a:srgbClr val="45A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TIATIRA</a:t>
            </a:r>
            <a:endParaRPr lang="pt-BR" sz="1400" b="1" cap="none" spc="0" dirty="0">
              <a:ln w="1905"/>
              <a:solidFill>
                <a:srgbClr val="45A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6403" y="4849415"/>
            <a:ext cx="99257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solidFill>
                  <a:srgbClr val="0404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SARDES</a:t>
            </a:r>
            <a:endParaRPr lang="pt-BR" sz="1400" b="1" cap="none" spc="0" dirty="0">
              <a:ln w="1905"/>
              <a:solidFill>
                <a:srgbClr val="0404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2387" y="5281463"/>
            <a:ext cx="13548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FILADÊLFIA</a:t>
            </a:r>
            <a:endParaRPr lang="pt-BR" sz="1400" b="1" cap="none" spc="0" dirty="0">
              <a:ln w="1905"/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6403" y="5641503"/>
            <a:ext cx="127945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LAODICÊIA</a:t>
            </a:r>
            <a:endParaRPr lang="pt-BR" sz="1400" b="1" cap="none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 rot="21179214">
            <a:off x="5034520" y="3482491"/>
            <a:ext cx="1788245" cy="1788245"/>
            <a:chOff x="6595918" y="3436694"/>
            <a:chExt cx="1788245" cy="1788245"/>
          </a:xfrm>
        </p:grpSpPr>
        <p:pic>
          <p:nvPicPr>
            <p:cNvPr id="7" name="Picture 6" descr="Picture29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9121470">
              <a:off x="6595918" y="3436694"/>
              <a:ext cx="1788245" cy="178824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876256" y="4205590"/>
              <a:ext cx="135485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FILADÊLFIA</a:t>
              </a:r>
              <a:endParaRPr lang="pt-BR" sz="1400" b="1" cap="none" spc="0" dirty="0">
                <a:ln w="1905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19039747">
            <a:off x="6529428" y="3787783"/>
            <a:ext cx="1788245" cy="1788245"/>
            <a:chOff x="6019854" y="2212559"/>
            <a:chExt cx="1788245" cy="1788245"/>
          </a:xfrm>
        </p:grpSpPr>
        <p:pic>
          <p:nvPicPr>
            <p:cNvPr id="30" name="Picture 29" descr="Picture29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9121470">
              <a:off x="6019854" y="2212559"/>
              <a:ext cx="1788245" cy="178824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516216" y="2996952"/>
              <a:ext cx="843501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 smtClean="0">
                  <a:ln w="1905"/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ÊFESO</a:t>
              </a:r>
              <a:endParaRPr lang="pt-BR" sz="1400" b="1" cap="none" spc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9369471">
            <a:off x="4210505" y="3067505"/>
            <a:ext cx="1788245" cy="1788245"/>
            <a:chOff x="6988020" y="4702021"/>
            <a:chExt cx="1788245" cy="1788245"/>
          </a:xfrm>
        </p:grpSpPr>
        <p:pic>
          <p:nvPicPr>
            <p:cNvPr id="28" name="Picture 27" descr="Picture29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9121470">
              <a:off x="6988020" y="4702021"/>
              <a:ext cx="1788245" cy="178824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374830" y="5486236"/>
              <a:ext cx="1188082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 smtClean="0">
                  <a:ln w="1905"/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PÊRGAMO</a:t>
              </a:r>
              <a:endParaRPr lang="pt-BR" sz="1400" b="1" cap="none" spc="0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 rot="1258630">
            <a:off x="4179106" y="3756186"/>
            <a:ext cx="1788245" cy="1788245"/>
            <a:chOff x="7053118" y="3893894"/>
            <a:chExt cx="1788245" cy="1788245"/>
          </a:xfrm>
        </p:grpSpPr>
        <p:pic>
          <p:nvPicPr>
            <p:cNvPr id="27" name="Picture 26" descr="Picture29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9121470">
              <a:off x="7053118" y="3893894"/>
              <a:ext cx="1788245" cy="178824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508830" y="4653136"/>
              <a:ext cx="99142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rgbClr val="45AD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TIATIRA</a:t>
              </a:r>
              <a:endParaRPr lang="pt-BR" sz="1400" b="1" cap="none" spc="0" dirty="0">
                <a:ln w="1905"/>
                <a:solidFill>
                  <a:srgbClr val="45AD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483672">
            <a:off x="5016003" y="2424889"/>
            <a:ext cx="1788245" cy="1788245"/>
            <a:chOff x="6811942" y="2212559"/>
            <a:chExt cx="1788245" cy="1788245"/>
          </a:xfrm>
        </p:grpSpPr>
        <p:pic>
          <p:nvPicPr>
            <p:cNvPr id="29" name="Picture 28" descr="Picture29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9121470">
              <a:off x="6811942" y="2212559"/>
              <a:ext cx="1788245" cy="178824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195284" y="2965956"/>
              <a:ext cx="1111074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ESMIRNA</a:t>
              </a:r>
              <a:endParaRPr lang="pt-BR" sz="14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1065262">
            <a:off x="5347797" y="3988773"/>
            <a:ext cx="1788245" cy="1788245"/>
            <a:chOff x="6748318" y="3589094"/>
            <a:chExt cx="1788245" cy="1788245"/>
          </a:xfrm>
        </p:grpSpPr>
        <p:pic>
          <p:nvPicPr>
            <p:cNvPr id="25" name="Picture 24" descr="Picture29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9121470">
              <a:off x="6748318" y="3589094"/>
              <a:ext cx="1788245" cy="178824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092280" y="4365104"/>
              <a:ext cx="127945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 smtClean="0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LAODICÊIA</a:t>
              </a:r>
              <a:endParaRPr lang="pt-BR" sz="1400" b="1" cap="none" spc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ctr" hangingPunct="0"/>
            <a:r>
              <a:rPr lang="pt-BR" b="1" dirty="0" smtClean="0"/>
              <a:t>O Formato das Cartas</a:t>
            </a:r>
            <a:endParaRPr lang="en-US" b="1" dirty="0" smtClean="0"/>
          </a:p>
          <a:p>
            <a:pPr hangingPunct="0"/>
            <a:r>
              <a:rPr lang="pt-BR" sz="1200" dirty="0" smtClean="0"/>
              <a:t> </a:t>
            </a:r>
            <a:endParaRPr lang="en-US" sz="1200" dirty="0" smtClean="0"/>
          </a:p>
          <a:p>
            <a:pPr hangingPunct="0"/>
            <a:r>
              <a:rPr lang="pt-BR" dirty="0" smtClean="0"/>
              <a:t>Estas sete cartas têm uma notável e impressionante similaridade de formato.  </a:t>
            </a:r>
            <a:endParaRPr lang="en-US" dirty="0" smtClean="0"/>
          </a:p>
          <a:p>
            <a:pPr hangingPunct="0"/>
            <a:r>
              <a:rPr lang="pt-BR" sz="1200" dirty="0" smtClean="0"/>
              <a:t> </a:t>
            </a:r>
            <a:endParaRPr lang="en-US" sz="1200" dirty="0" smtClean="0"/>
          </a:p>
          <a:p>
            <a:pPr hangingPunct="0"/>
            <a:r>
              <a:rPr lang="pt-BR" dirty="0" smtClean="0"/>
              <a:t>1) </a:t>
            </a:r>
            <a:r>
              <a:rPr lang="pt-BR" b="1" dirty="0" smtClean="0"/>
              <a:t>Descrição de Cristo</a:t>
            </a:r>
            <a:r>
              <a:rPr lang="pt-BR" dirty="0" smtClean="0"/>
              <a:t>:  Na maioria destas cartas há a repetição de um ou mais títulos ou designações de Cristo encontrados no primeiro capítulo.</a:t>
            </a:r>
            <a:endParaRPr lang="en-US" dirty="0" smtClean="0"/>
          </a:p>
          <a:p>
            <a:pPr hangingPunct="0"/>
            <a:r>
              <a:rPr lang="pt-BR" sz="1200" dirty="0" smtClean="0"/>
              <a:t> </a:t>
            </a:r>
            <a:endParaRPr lang="en-US" sz="1200" dirty="0" smtClean="0"/>
          </a:p>
          <a:p>
            <a:pPr hangingPunct="0"/>
            <a:r>
              <a:rPr lang="pt-BR" dirty="0" smtClean="0"/>
              <a:t>2) </a:t>
            </a:r>
            <a:r>
              <a:rPr lang="pt-BR" b="1" dirty="0" smtClean="0"/>
              <a:t>As Virtudes da Igreja</a:t>
            </a:r>
            <a:r>
              <a:rPr lang="pt-BR" dirty="0" smtClean="0"/>
              <a:t>:   Cristo tem o cuidado de louvar antes de reprovar.  Cristo recomenda cada igreja (exceto a última) por suas obras e por outras características virtuosas.</a:t>
            </a:r>
            <a:r>
              <a:rPr lang="en-US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2269" y="208672"/>
            <a:ext cx="707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Cartas às Sete </a:t>
            </a:r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Igrejas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5436</TotalTime>
  <Words>1481</Words>
  <Application>Microsoft Office PowerPoint</Application>
  <PresentationFormat>On-screen Show (4:3)</PresentationFormat>
  <Paragraphs>685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</dc:title>
  <dc:creator>Owner</dc:creator>
  <cp:lastModifiedBy>Owner</cp:lastModifiedBy>
  <cp:revision>167</cp:revision>
  <dcterms:created xsi:type="dcterms:W3CDTF">2016-05-03T20:47:01Z</dcterms:created>
  <dcterms:modified xsi:type="dcterms:W3CDTF">2016-09-28T13:18:41Z</dcterms:modified>
</cp:coreProperties>
</file>