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1" r:id="rId2"/>
    <p:sldId id="257" r:id="rId3"/>
    <p:sldId id="258" r:id="rId4"/>
    <p:sldId id="259" r:id="rId5"/>
    <p:sldId id="260" r:id="rId6"/>
    <p:sldId id="261" r:id="rId7"/>
    <p:sldId id="264" r:id="rId8"/>
    <p:sldId id="266" r:id="rId9"/>
    <p:sldId id="265" r:id="rId10"/>
    <p:sldId id="262" r:id="rId11"/>
    <p:sldId id="263" r:id="rId12"/>
    <p:sldId id="267" r:id="rId13"/>
    <p:sldId id="269" r:id="rId14"/>
    <p:sldId id="270" r:id="rId15"/>
    <p:sldId id="281" r:id="rId16"/>
    <p:sldId id="283" r:id="rId17"/>
    <p:sldId id="284" r:id="rId18"/>
    <p:sldId id="286" r:id="rId19"/>
    <p:sldId id="285" r:id="rId20"/>
    <p:sldId id="282" r:id="rId21"/>
    <p:sldId id="287" r:id="rId22"/>
    <p:sldId id="272" r:id="rId23"/>
    <p:sldId id="289" r:id="rId24"/>
    <p:sldId id="268" r:id="rId25"/>
    <p:sldId id="290" r:id="rId26"/>
    <p:sldId id="288" r:id="rId27"/>
    <p:sldId id="298" r:id="rId28"/>
    <p:sldId id="299" r:id="rId29"/>
    <p:sldId id="296" r:id="rId30"/>
    <p:sldId id="297" r:id="rId31"/>
    <p:sldId id="300" r:id="rId32"/>
  </p:sldIdLst>
  <p:sldSz cx="9144000" cy="6858000" type="screen4x3"/>
  <p:notesSz cx="10020300"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EE"/>
    <a:srgbClr val="45AD2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10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2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1591" cy="344845"/>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sz="quarter" idx="1"/>
          </p:nvPr>
        </p:nvSpPr>
        <p:spPr>
          <a:xfrm>
            <a:off x="5676399" y="0"/>
            <a:ext cx="4341591" cy="344845"/>
          </a:xfrm>
          <a:prstGeom prst="rect">
            <a:avLst/>
          </a:prstGeom>
        </p:spPr>
        <p:txBody>
          <a:bodyPr vert="horz" lIns="91440" tIns="45720" rIns="91440" bIns="45720" rtlCol="0"/>
          <a:lstStyle>
            <a:lvl1pPr algn="r">
              <a:defRPr sz="1200"/>
            </a:lvl1pPr>
          </a:lstStyle>
          <a:p>
            <a:fld id="{EB90E441-8DA7-4A32-877E-DF88E5D171A0}" type="datetimeFigureOut">
              <a:rPr lang="pt-BR" smtClean="0"/>
              <a:pPr/>
              <a:t>28/09/2016</a:t>
            </a:fld>
            <a:endParaRPr lang="pt-BR"/>
          </a:p>
        </p:txBody>
      </p:sp>
      <p:sp>
        <p:nvSpPr>
          <p:cNvPr id="4" name="Footer Placeholder 3"/>
          <p:cNvSpPr>
            <a:spLocks noGrp="1"/>
          </p:cNvSpPr>
          <p:nvPr>
            <p:ph type="ftr" sz="quarter" idx="2"/>
          </p:nvPr>
        </p:nvSpPr>
        <p:spPr>
          <a:xfrm>
            <a:off x="0" y="6542227"/>
            <a:ext cx="4341591" cy="344845"/>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p:cNvSpPr>
            <a:spLocks noGrp="1"/>
          </p:cNvSpPr>
          <p:nvPr>
            <p:ph type="sldNum" sz="quarter" idx="3"/>
          </p:nvPr>
        </p:nvSpPr>
        <p:spPr>
          <a:xfrm>
            <a:off x="5676399" y="6542227"/>
            <a:ext cx="4341591" cy="344845"/>
          </a:xfrm>
          <a:prstGeom prst="rect">
            <a:avLst/>
          </a:prstGeom>
        </p:spPr>
        <p:txBody>
          <a:bodyPr vert="horz" lIns="91440" tIns="45720" rIns="91440" bIns="45720" rtlCol="0" anchor="b"/>
          <a:lstStyle>
            <a:lvl1pPr algn="r">
              <a:defRPr sz="1200"/>
            </a:lvl1pPr>
          </a:lstStyle>
          <a:p>
            <a:fld id="{BF2A6FDE-F844-4461-AB65-1CC07EDD2692}" type="slidenum">
              <a:rPr lang="pt-BR" smtClean="0"/>
              <a:pPr/>
              <a:t>‹#›</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2131" cy="344408"/>
          </a:xfrm>
          <a:prstGeom prst="rect">
            <a:avLst/>
          </a:prstGeom>
        </p:spPr>
        <p:txBody>
          <a:bodyPr vert="horz" lIns="96616" tIns="48308" rIns="96616" bIns="48308" rtlCol="0"/>
          <a:lstStyle>
            <a:lvl1pPr algn="l">
              <a:defRPr sz="1300"/>
            </a:lvl1pPr>
          </a:lstStyle>
          <a:p>
            <a:endParaRPr lang="pt-BR"/>
          </a:p>
        </p:txBody>
      </p:sp>
      <p:sp>
        <p:nvSpPr>
          <p:cNvPr id="3" name="Date Placeholder 2"/>
          <p:cNvSpPr>
            <a:spLocks noGrp="1"/>
          </p:cNvSpPr>
          <p:nvPr>
            <p:ph type="dt" idx="1"/>
          </p:nvPr>
        </p:nvSpPr>
        <p:spPr>
          <a:xfrm>
            <a:off x="5675851" y="0"/>
            <a:ext cx="4342131" cy="344408"/>
          </a:xfrm>
          <a:prstGeom prst="rect">
            <a:avLst/>
          </a:prstGeom>
        </p:spPr>
        <p:txBody>
          <a:bodyPr vert="horz" lIns="96616" tIns="48308" rIns="96616" bIns="48308" rtlCol="0"/>
          <a:lstStyle>
            <a:lvl1pPr algn="r">
              <a:defRPr sz="1300"/>
            </a:lvl1pPr>
          </a:lstStyle>
          <a:p>
            <a:fld id="{618E3743-2CA4-43FC-88A1-61E34F358253}" type="datetimeFigureOut">
              <a:rPr lang="pt-BR" smtClean="0"/>
              <a:pPr/>
              <a:t>28/09/2016</a:t>
            </a:fld>
            <a:endParaRPr lang="pt-BR"/>
          </a:p>
        </p:txBody>
      </p:sp>
      <p:sp>
        <p:nvSpPr>
          <p:cNvPr id="4" name="Slide Image Placeholder 3"/>
          <p:cNvSpPr>
            <a:spLocks noGrp="1" noRot="1" noChangeAspect="1"/>
          </p:cNvSpPr>
          <p:nvPr>
            <p:ph type="sldImg" idx="2"/>
          </p:nvPr>
        </p:nvSpPr>
        <p:spPr>
          <a:xfrm>
            <a:off x="3287713" y="515938"/>
            <a:ext cx="3444875" cy="2582862"/>
          </a:xfrm>
          <a:prstGeom prst="rect">
            <a:avLst/>
          </a:prstGeom>
          <a:noFill/>
          <a:ln w="12700">
            <a:solidFill>
              <a:prstClr val="black"/>
            </a:solidFill>
          </a:ln>
        </p:spPr>
        <p:txBody>
          <a:bodyPr vert="horz" lIns="96616" tIns="48308" rIns="96616" bIns="48308" rtlCol="0" anchor="ctr"/>
          <a:lstStyle/>
          <a:p>
            <a:endParaRPr lang="pt-BR"/>
          </a:p>
        </p:txBody>
      </p:sp>
      <p:sp>
        <p:nvSpPr>
          <p:cNvPr id="5" name="Notes Placeholder 4"/>
          <p:cNvSpPr>
            <a:spLocks noGrp="1"/>
          </p:cNvSpPr>
          <p:nvPr>
            <p:ph type="body" sz="quarter" idx="3"/>
          </p:nvPr>
        </p:nvSpPr>
        <p:spPr>
          <a:xfrm>
            <a:off x="1002031" y="3271878"/>
            <a:ext cx="8016239" cy="3099673"/>
          </a:xfrm>
          <a:prstGeom prst="rect">
            <a:avLst/>
          </a:prstGeom>
        </p:spPr>
        <p:txBody>
          <a:bodyPr vert="horz" lIns="96616" tIns="48308" rIns="96616" bIns="483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4"/>
          </p:nvPr>
        </p:nvSpPr>
        <p:spPr>
          <a:xfrm>
            <a:off x="0" y="6542560"/>
            <a:ext cx="4342131" cy="344408"/>
          </a:xfrm>
          <a:prstGeom prst="rect">
            <a:avLst/>
          </a:prstGeom>
        </p:spPr>
        <p:txBody>
          <a:bodyPr vert="horz" lIns="96616" tIns="48308" rIns="96616" bIns="48308" rtlCol="0" anchor="b"/>
          <a:lstStyle>
            <a:lvl1pPr algn="l">
              <a:defRPr sz="1300"/>
            </a:lvl1pPr>
          </a:lstStyle>
          <a:p>
            <a:endParaRPr lang="pt-BR"/>
          </a:p>
        </p:txBody>
      </p:sp>
      <p:sp>
        <p:nvSpPr>
          <p:cNvPr id="7" name="Slide Number Placeholder 6"/>
          <p:cNvSpPr>
            <a:spLocks noGrp="1"/>
          </p:cNvSpPr>
          <p:nvPr>
            <p:ph type="sldNum" sz="quarter" idx="5"/>
          </p:nvPr>
        </p:nvSpPr>
        <p:spPr>
          <a:xfrm>
            <a:off x="5675851" y="6542560"/>
            <a:ext cx="4342131" cy="344408"/>
          </a:xfrm>
          <a:prstGeom prst="rect">
            <a:avLst/>
          </a:prstGeom>
        </p:spPr>
        <p:txBody>
          <a:bodyPr vert="horz" lIns="96616" tIns="48308" rIns="96616" bIns="48308" rtlCol="0" anchor="b"/>
          <a:lstStyle>
            <a:lvl1pPr algn="r">
              <a:defRPr sz="1300"/>
            </a:lvl1pPr>
          </a:lstStyle>
          <a:p>
            <a:fld id="{A1D57F99-3716-4E45-92FC-4BC5339725C1}" type="slidenum">
              <a:rPr lang="pt-BR" smtClean="0"/>
              <a:pPr/>
              <a:t>‹#›</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22</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23</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27</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28</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A1D57F99-3716-4E45-92FC-4BC5339725C1}" type="slidenum">
              <a:rPr lang="pt-BR" smtClean="0"/>
              <a:pPr/>
              <a:t>29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pt-BR" dirty="0"/>
          </a:p>
        </p:txBody>
      </p:sp>
      <p:sp>
        <p:nvSpPr>
          <p:cNvPr id="4" name="Date Placeholder 3"/>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7D253A9-FC6D-40B5-A7AE-3163D76703BF}"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94F0E4-789B-4E7C-A34D-D85EF0E53501}" type="datetimeFigureOut">
              <a:rPr lang="pt-BR" smtClean="0"/>
              <a:pPr/>
              <a:t>28/09/2016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7D253A9-FC6D-40B5-A7AE-3163D76703BF}"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pt-B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F0E4-789B-4E7C-A34D-D85EF0E53501}" type="datetimeFigureOut">
              <a:rPr lang="pt-BR" smtClean="0"/>
              <a:pPr/>
              <a:t>28/09/2016</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253A9-FC6D-40B5-A7AE-3163D76703BF}"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400" kern="1200">
          <a:solidFill>
            <a:schemeClr val="tx1"/>
          </a:solidFill>
          <a:latin typeface="Arial" pitchFamily="34" charset="0"/>
          <a:ea typeface="+mn-ea"/>
          <a:cs typeface="Arial" pitchFamily="34" charset="0"/>
        </a:defRPr>
      </a:lvl1pPr>
      <a:lvl2pPr marL="0" indent="0" algn="l" defTabSz="914400" rtl="0" eaLnBrk="1" latinLnBrk="0" hangingPunct="1">
        <a:spcBef>
          <a:spcPct val="20000"/>
        </a:spcBef>
        <a:buFont typeface="Arial" pitchFamily="34" charset="0"/>
        <a:buNone/>
        <a:defRPr sz="2400" kern="1200">
          <a:solidFill>
            <a:schemeClr val="tx1"/>
          </a:solidFill>
          <a:latin typeface="Arial" pitchFamily="34" charset="0"/>
          <a:ea typeface="+mn-ea"/>
          <a:cs typeface="Arial" pitchFamily="34" charset="0"/>
        </a:defRPr>
      </a:lvl2pPr>
      <a:lvl3pPr marL="0" indent="0" algn="l" defTabSz="914400" rtl="0" eaLnBrk="1" latinLnBrk="0" hangingPunct="1">
        <a:spcBef>
          <a:spcPct val="20000"/>
        </a:spcBef>
        <a:buFont typeface="Arial" pitchFamily="34" charset="0"/>
        <a:buNone/>
        <a:defRPr sz="2400" kern="1200">
          <a:solidFill>
            <a:schemeClr val="tx1"/>
          </a:solidFill>
          <a:latin typeface="Arial" pitchFamily="34" charset="0"/>
          <a:ea typeface="+mn-ea"/>
          <a:cs typeface="Arial" pitchFamily="34" charset="0"/>
        </a:defRPr>
      </a:lvl3pPr>
      <a:lvl4pPr marL="0" indent="0" algn="l" defTabSz="914400" rtl="0" eaLnBrk="1" latinLnBrk="0" hangingPunct="1">
        <a:spcBef>
          <a:spcPct val="20000"/>
        </a:spcBef>
        <a:buFont typeface="Arial" pitchFamily="34" charset="0"/>
        <a:buNone/>
        <a:defRPr sz="2400" kern="1200">
          <a:solidFill>
            <a:schemeClr val="tx1"/>
          </a:solidFill>
          <a:latin typeface="Arial" pitchFamily="34" charset="0"/>
          <a:ea typeface="+mn-ea"/>
          <a:cs typeface="Arial" pitchFamily="34" charset="0"/>
        </a:defRPr>
      </a:lvl4pPr>
      <a:lvl5pPr marL="0" indent="0" algn="l" defTabSz="914400" rtl="0" eaLnBrk="1" latinLnBrk="0" hangingPunct="1">
        <a:spcBef>
          <a:spcPct val="20000"/>
        </a:spcBef>
        <a:buFont typeface="Arial" pitchFamily="34" charset="0"/>
        <a:buNone/>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http://adventismoemfoco.wordpress.com/files/2008/12/7igrejas.jp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68688"/>
            <a:ext cx="6400800" cy="1752600"/>
          </a:xfrm>
        </p:spPr>
        <p:txBody>
          <a:bodyPr>
            <a:normAutofit/>
          </a:bodyPr>
          <a:lstStyle/>
          <a:p>
            <a:r>
              <a:rPr lang="pt-BR" sz="4800" b="1" dirty="0" smtClean="0">
                <a:ln w="1905"/>
                <a:solidFill>
                  <a:schemeClr val="accent6">
                    <a:lumMod val="50000"/>
                  </a:schemeClr>
                </a:solidFill>
                <a:effectLst>
                  <a:innerShdw blurRad="69850" dist="43180" dir="5400000">
                    <a:srgbClr val="000000">
                      <a:alpha val="65000"/>
                    </a:srgbClr>
                  </a:innerShdw>
                </a:effectLst>
              </a:rPr>
              <a:t>Lição 1</a:t>
            </a:r>
          </a:p>
          <a:p>
            <a:r>
              <a:rPr lang="pt-BR" sz="4800" b="1" smtClean="0">
                <a:ln w="1905"/>
                <a:solidFill>
                  <a:schemeClr val="accent6">
                    <a:lumMod val="50000"/>
                  </a:schemeClr>
                </a:solidFill>
                <a:effectLst>
                  <a:innerShdw blurRad="69850" dist="43180" dir="5400000">
                    <a:srgbClr val="000000">
                      <a:alpha val="65000"/>
                    </a:srgbClr>
                  </a:innerShdw>
                </a:effectLst>
              </a:rPr>
              <a:t>Apocalipse </a:t>
            </a:r>
            <a:r>
              <a:rPr lang="pt-BR" sz="4800" b="1" dirty="0" smtClean="0">
                <a:ln w="1905"/>
                <a:solidFill>
                  <a:schemeClr val="accent6">
                    <a:lumMod val="50000"/>
                  </a:schemeClr>
                </a:solidFill>
                <a:effectLst>
                  <a:innerShdw blurRad="69850" dist="43180" dir="5400000">
                    <a:srgbClr val="000000">
                      <a:alpha val="65000"/>
                    </a:srgbClr>
                  </a:innerShdw>
                </a:effectLst>
              </a:rPr>
              <a:t>1</a:t>
            </a:r>
            <a:endParaRPr lang="pt-BR" sz="4800" dirty="0"/>
          </a:p>
        </p:txBody>
      </p:sp>
      <p:sp>
        <p:nvSpPr>
          <p:cNvPr id="4" name="Rectangle 3"/>
          <p:cNvSpPr/>
          <p:nvPr/>
        </p:nvSpPr>
        <p:spPr>
          <a:xfrm>
            <a:off x="467544" y="931168"/>
            <a:ext cx="8208911" cy="3046988"/>
          </a:xfrm>
          <a:prstGeom prst="rect">
            <a:avLst/>
          </a:prstGeom>
          <a:noFill/>
        </p:spPr>
        <p:txBody>
          <a:bodyPr wrap="square" lIns="91440" tIns="45720" rIns="91440" bIns="45720">
            <a:spAutoFit/>
          </a:bodyPr>
          <a:lstStyle/>
          <a:p>
            <a:pPr algn="ctr"/>
            <a:r>
              <a:rPr lang="pt-BR" sz="9600" b="1" dirty="0" smtClean="0">
                <a:ln w="1905"/>
                <a:solidFill>
                  <a:schemeClr val="accent6">
                    <a:lumMod val="50000"/>
                  </a:schemeClr>
                </a:solidFill>
                <a:effectLst>
                  <a:innerShdw blurRad="69850" dist="43180" dir="5400000">
                    <a:srgbClr val="000000">
                      <a:alpha val="65000"/>
                    </a:srgbClr>
                  </a:innerShdw>
                </a:effectLst>
              </a:rPr>
              <a:t>O LIVRO de </a:t>
            </a:r>
          </a:p>
          <a:p>
            <a:pPr algn="ctr"/>
            <a:r>
              <a:rPr lang="pt-BR" sz="9600" b="1" dirty="0" smtClean="0">
                <a:ln w="1905"/>
                <a:solidFill>
                  <a:schemeClr val="accent6">
                    <a:lumMod val="50000"/>
                  </a:schemeClr>
                </a:solidFill>
                <a:effectLst>
                  <a:innerShdw blurRad="69850" dist="43180" dir="5400000">
                    <a:srgbClr val="000000">
                      <a:alpha val="65000"/>
                    </a:srgbClr>
                  </a:innerShdw>
                </a:effectLst>
              </a:rPr>
              <a:t>APOCALIPSE</a:t>
            </a:r>
            <a:endParaRPr lang="pt-BR" sz="9600" b="1" dirty="0">
              <a:ln w="1905"/>
              <a:solidFill>
                <a:schemeClr val="accent6">
                  <a:lumMod val="50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27373"/>
            <a:ext cx="8229600" cy="4930627"/>
          </a:xfrm>
        </p:spPr>
        <p:txBody>
          <a:bodyPr>
            <a:normAutofit fontScale="77500" lnSpcReduction="20000"/>
          </a:bodyPr>
          <a:lstStyle/>
          <a:p>
            <a:pPr marL="0" indent="0">
              <a:buNone/>
            </a:pPr>
            <a:r>
              <a:rPr lang="pt-BR" sz="2800" dirty="0" smtClean="0"/>
              <a:t>ALBERTUS PIETERS - " A questão de as profecias do Velho Testamento concernentes ao povo de Deus deverem ou não ser interpretadas em sentido normal, corno as demais passagens, ou de poderem ou não ser aplicadas de modo adequado à igreja é a chamada questão da espiritualização da profecia. Esse é um dos maiores problemas da interpretação bíblica diante de todos os que se propõem realizar um estudo sério da Palavra de Deus. Esse é um dos principais segredos da divergência de opinião entre os pré-milenaristas e os outros estudiosos cristãos. Aqueles rejeitam tal espiritualização, estes a empregam; e</a:t>
            </a:r>
            <a:r>
              <a:rPr lang="pt-BR" sz="2800" i="1" dirty="0" smtClean="0"/>
              <a:t>, enquanto não houver acordo quanto a essa questão, o debate será interminável e infrutífero </a:t>
            </a:r>
            <a:r>
              <a:rPr lang="pt-BR" sz="2800" dirty="0" smtClean="0"/>
              <a:t>[grifo do autor].</a:t>
            </a:r>
          </a:p>
          <a:p>
            <a:pPr marL="0" indent="0">
              <a:buNone/>
            </a:pPr>
            <a:endParaRPr lang="pt-BR" dirty="0" smtClean="0"/>
          </a:p>
          <a:p>
            <a:pPr marL="0" indent="0">
              <a:buNone/>
            </a:pPr>
            <a:r>
              <a:rPr lang="pt-BR" sz="1900" dirty="0" smtClean="0"/>
              <a:t>( </a:t>
            </a:r>
            <a:r>
              <a:rPr lang="pt-BR" sz="1900" dirty="0" err="1" smtClean="0"/>
              <a:t>Albertus</a:t>
            </a:r>
            <a:r>
              <a:rPr lang="pt-BR" sz="1900" dirty="0" smtClean="0"/>
              <a:t> </a:t>
            </a:r>
            <a:r>
              <a:rPr lang="pt-BR" sz="1900" dirty="0" err="1" smtClean="0"/>
              <a:t>Pieters</a:t>
            </a:r>
            <a:r>
              <a:rPr lang="pt-BR" sz="1900" dirty="0" smtClean="0"/>
              <a:t>, </a:t>
            </a:r>
            <a:r>
              <a:rPr lang="pt-BR" sz="1900" dirty="0" err="1" smtClean="0"/>
              <a:t>The</a:t>
            </a:r>
            <a:r>
              <a:rPr lang="pt-BR" sz="1900" dirty="0" smtClean="0"/>
              <a:t> </a:t>
            </a:r>
            <a:r>
              <a:rPr lang="pt-BR" sz="1900" dirty="0" err="1" smtClean="0"/>
              <a:t>Leader</a:t>
            </a:r>
            <a:r>
              <a:rPr lang="pt-BR" sz="1900" dirty="0" smtClean="0"/>
              <a:t>, 5 </a:t>
            </a:r>
            <a:r>
              <a:rPr lang="pt-BR" sz="1900" dirty="0" err="1" smtClean="0"/>
              <a:t>Sept</a:t>
            </a:r>
            <a:r>
              <a:rPr lang="pt-BR" sz="1900" dirty="0" smtClean="0"/>
              <a:t>, 1934, ap. </a:t>
            </a:r>
            <a:r>
              <a:rPr lang="pt-BR" sz="1900" dirty="0" err="1" smtClean="0"/>
              <a:t>Gerrit</a:t>
            </a:r>
            <a:r>
              <a:rPr lang="pt-BR" sz="1900" dirty="0" smtClean="0"/>
              <a:t> H. </a:t>
            </a:r>
            <a:r>
              <a:rPr lang="pt-BR" sz="1900" dirty="0" err="1" smtClean="0"/>
              <a:t>Hospers</a:t>
            </a:r>
            <a:r>
              <a:rPr lang="pt-BR" sz="1900" dirty="0" smtClean="0"/>
              <a:t>, </a:t>
            </a:r>
            <a:r>
              <a:rPr lang="pt-BR" sz="1900" dirty="0" err="1" smtClean="0"/>
              <a:t>The</a:t>
            </a:r>
            <a:r>
              <a:rPr lang="pt-BR" sz="1900" dirty="0" smtClean="0"/>
              <a:t> </a:t>
            </a:r>
            <a:r>
              <a:rPr lang="pt-BR" sz="1900" dirty="0" err="1" smtClean="0"/>
              <a:t>principle</a:t>
            </a:r>
            <a:r>
              <a:rPr lang="pt-BR" sz="1900" dirty="0" smtClean="0"/>
              <a:t> </a:t>
            </a:r>
            <a:r>
              <a:rPr lang="pt-BR" sz="1900" dirty="0" err="1" smtClean="0"/>
              <a:t>of</a:t>
            </a:r>
            <a:r>
              <a:rPr lang="pt-BR" sz="1900" dirty="0" smtClean="0"/>
              <a:t> </a:t>
            </a:r>
            <a:r>
              <a:rPr lang="pt-BR" sz="1900" dirty="0" err="1" smtClean="0"/>
              <a:t>spiritualization</a:t>
            </a:r>
            <a:r>
              <a:rPr lang="pt-BR" sz="1900" dirty="0" smtClean="0"/>
              <a:t> in </a:t>
            </a:r>
            <a:r>
              <a:rPr lang="pt-BR" sz="1900" dirty="0" err="1" smtClean="0"/>
              <a:t>hermeneutics</a:t>
            </a:r>
            <a:r>
              <a:rPr lang="pt-BR" sz="1900" dirty="0" smtClean="0"/>
              <a:t>, p. 5.)</a:t>
            </a:r>
          </a:p>
        </p:txBody>
      </p:sp>
      <p:sp>
        <p:nvSpPr>
          <p:cNvPr id="4" name="Rectangle 3"/>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5" name="Content Placeholder 2"/>
          <p:cNvSpPr txBox="1">
            <a:spLocks/>
          </p:cNvSpPr>
          <p:nvPr/>
        </p:nvSpPr>
        <p:spPr>
          <a:xfrm>
            <a:off x="251520" y="1196753"/>
            <a:ext cx="8568952"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pt-BR" sz="11200" b="1" dirty="0" smtClean="0">
                <a:latin typeface="Arial" pitchFamily="34" charset="0"/>
                <a:cs typeface="Arial" pitchFamily="34" charset="0"/>
              </a:rPr>
              <a:t>O Problema Principal – Método de Interpretação</a:t>
            </a:r>
            <a:endPar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1349"/>
            <a:ext cx="8229600" cy="4525963"/>
          </a:xfrm>
        </p:spPr>
        <p:txBody>
          <a:bodyPr>
            <a:normAutofit/>
          </a:bodyPr>
          <a:lstStyle/>
          <a:p>
            <a:pPr marL="0" indent="0">
              <a:buNone/>
            </a:pPr>
            <a:r>
              <a:rPr lang="pt-BR" dirty="0" smtClean="0"/>
              <a:t>FLOYD E. HAMILTON disse o seguinte: “Agora, nós devemos francamente admitir que uma interpretação literal das profecias do Velho Testamento nos dá apenas tal retrato de um reino terrestre do Messias, exatamente como o </a:t>
            </a:r>
            <a:r>
              <a:rPr lang="pt-BR" dirty="0" err="1" smtClean="0"/>
              <a:t>premilenarista</a:t>
            </a:r>
            <a:r>
              <a:rPr lang="pt-BR" dirty="0" smtClean="0"/>
              <a:t> o pinta. Este foi  exatamente o tipo do reino Messiânico que os Judeus da época de Cristo esperavam, na base de uma interpretação literal das promessas do Velho Testamento.” </a:t>
            </a:r>
          </a:p>
          <a:p>
            <a:pPr marL="0" indent="0">
              <a:buNone/>
            </a:pPr>
            <a:endParaRPr lang="pt-BR" dirty="0"/>
          </a:p>
          <a:p>
            <a:pPr marL="0" indent="0">
              <a:buNone/>
            </a:pPr>
            <a:r>
              <a:rPr lang="pt-BR" sz="1800" dirty="0" smtClean="0"/>
              <a:t>(</a:t>
            </a:r>
            <a:r>
              <a:rPr lang="pt-BR" sz="1800" dirty="0" err="1" smtClean="0"/>
              <a:t>Floyd</a:t>
            </a:r>
            <a:r>
              <a:rPr lang="pt-BR" sz="1800" dirty="0" smtClean="0"/>
              <a:t> E. Hamilton, </a:t>
            </a:r>
            <a:r>
              <a:rPr lang="pt-BR" sz="1800" dirty="0" err="1" smtClean="0"/>
              <a:t>The</a:t>
            </a:r>
            <a:r>
              <a:rPr lang="pt-BR" sz="1800" dirty="0" smtClean="0"/>
              <a:t> </a:t>
            </a:r>
            <a:r>
              <a:rPr lang="pt-BR" sz="1800" dirty="0" err="1" smtClean="0"/>
              <a:t>basis</a:t>
            </a:r>
            <a:r>
              <a:rPr lang="pt-BR" sz="1800" dirty="0" smtClean="0"/>
              <a:t> </a:t>
            </a:r>
            <a:r>
              <a:rPr lang="pt-BR" sz="1800" dirty="0" err="1" smtClean="0"/>
              <a:t>of</a:t>
            </a:r>
            <a:r>
              <a:rPr lang="pt-BR" sz="1800" dirty="0" smtClean="0"/>
              <a:t> </a:t>
            </a:r>
            <a:r>
              <a:rPr lang="pt-BR" sz="1800" dirty="0" err="1" smtClean="0"/>
              <a:t>millennial</a:t>
            </a:r>
            <a:r>
              <a:rPr lang="pt-BR" sz="1800" dirty="0" smtClean="0"/>
              <a:t> </a:t>
            </a:r>
            <a:r>
              <a:rPr lang="pt-BR" sz="1800" dirty="0" err="1" smtClean="0"/>
              <a:t>faith</a:t>
            </a:r>
            <a:r>
              <a:rPr lang="pt-BR" sz="1800" dirty="0" smtClean="0"/>
              <a:t>, p. 38.)</a:t>
            </a:r>
          </a:p>
          <a:p>
            <a:pPr marL="0" indent="0">
              <a:buNone/>
            </a:pPr>
            <a:endParaRPr lang="pt-BR" dirty="0"/>
          </a:p>
        </p:txBody>
      </p:sp>
      <p:sp>
        <p:nvSpPr>
          <p:cNvPr id="4" name="Rectangle 3"/>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5" name="Content Placeholder 2"/>
          <p:cNvSpPr txBox="1">
            <a:spLocks/>
          </p:cNvSpPr>
          <p:nvPr/>
        </p:nvSpPr>
        <p:spPr>
          <a:xfrm>
            <a:off x="251520" y="1196753"/>
            <a:ext cx="8568952"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pt-BR" sz="11200" b="1" dirty="0" smtClean="0">
                <a:latin typeface="Arial" pitchFamily="34" charset="0"/>
                <a:cs typeface="Arial" pitchFamily="34" charset="0"/>
              </a:rPr>
              <a:t>O Problema Principal – Método de Interpretação</a:t>
            </a:r>
            <a:endPar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55365"/>
            <a:ext cx="8229600" cy="4525963"/>
          </a:xfrm>
        </p:spPr>
        <p:txBody>
          <a:bodyPr>
            <a:normAutofit/>
          </a:bodyPr>
          <a:lstStyle/>
          <a:p>
            <a:pPr marL="0" indent="0" algn="ctr">
              <a:buNone/>
            </a:pPr>
            <a:r>
              <a:rPr lang="pt-BR" dirty="0" smtClean="0"/>
              <a:t>Cremos que o método de interpretação LITERAL é o correto.</a:t>
            </a:r>
          </a:p>
          <a:p>
            <a:pPr marL="0" indent="0" algn="ctr">
              <a:buNone/>
            </a:pPr>
            <a:endParaRPr lang="pt-BR" dirty="0"/>
          </a:p>
          <a:p>
            <a:pPr marL="0" indent="0" algn="ctr">
              <a:buNone/>
            </a:pPr>
            <a:r>
              <a:rPr lang="pt-BR" dirty="0" smtClean="0"/>
              <a:t>Isso facilita o entendimento da Bíblia, principalmente na área de profecia.</a:t>
            </a:r>
          </a:p>
          <a:p>
            <a:pPr marL="0" indent="0" algn="ctr">
              <a:buNone/>
            </a:pPr>
            <a:endParaRPr lang="pt-BR" dirty="0"/>
          </a:p>
          <a:p>
            <a:pPr marL="0" indent="0" algn="ctr">
              <a:buNone/>
            </a:pPr>
            <a:r>
              <a:rPr lang="pt-BR" dirty="0" smtClean="0"/>
              <a:t>O Livro de Apocalipse é facial de entender quando o interpretamos literalmente.</a:t>
            </a:r>
            <a:endParaRPr lang="pt-BR" dirty="0"/>
          </a:p>
        </p:txBody>
      </p:sp>
      <p:sp>
        <p:nvSpPr>
          <p:cNvPr id="4" name="Rectangle 3"/>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5" name="Content Placeholder 2"/>
          <p:cNvSpPr txBox="1">
            <a:spLocks/>
          </p:cNvSpPr>
          <p:nvPr/>
        </p:nvSpPr>
        <p:spPr>
          <a:xfrm>
            <a:off x="251520" y="1196753"/>
            <a:ext cx="8568952"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pt-BR" sz="11200" b="1" dirty="0" smtClean="0">
                <a:latin typeface="Arial" pitchFamily="34" charset="0"/>
                <a:cs typeface="Arial" pitchFamily="34" charset="0"/>
              </a:rPr>
              <a:t>O Problema Principal – Método de Interpretação</a:t>
            </a:r>
            <a:endPar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520" y="1052736"/>
          <a:ext cx="8640959" cy="5722074"/>
        </p:xfrm>
        <a:graphic>
          <a:graphicData uri="http://schemas.openxmlformats.org/drawingml/2006/table">
            <a:tbl>
              <a:tblPr/>
              <a:tblGrid>
                <a:gridCol w="1152128"/>
                <a:gridCol w="957020"/>
                <a:gridCol w="1203220"/>
                <a:gridCol w="648072"/>
                <a:gridCol w="1224136"/>
                <a:gridCol w="936104"/>
                <a:gridCol w="746483"/>
                <a:gridCol w="621669"/>
                <a:gridCol w="1152127"/>
              </a:tblGrid>
              <a:tr h="148806">
                <a:tc rowSpan="2">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Introdução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Passado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Presente</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Futuro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Conclusão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223">
                <a:tc vMerge="1">
                  <a:txBody>
                    <a:bodyPr/>
                    <a:lstStyle/>
                    <a:p>
                      <a:endParaRPr lang="pt-BR"/>
                    </a:p>
                  </a:txBody>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Pessoa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Possessão</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 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O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Programa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vMerge="1">
                  <a:txBody>
                    <a:bodyPr/>
                    <a:lstStyle/>
                    <a:p>
                      <a:endParaRPr lang="pt-BR"/>
                    </a:p>
                  </a:txBody>
                  <a:tcPr/>
                </a:tc>
              </a:tr>
              <a:tr h="744028">
                <a:tc rowSpan="2">
                  <a:txBody>
                    <a:bodyPr/>
                    <a:lstStyle/>
                    <a:p>
                      <a:pPr marL="0" marR="0">
                        <a:lnSpc>
                          <a:spcPct val="115000"/>
                        </a:lnSpc>
                        <a:spcBef>
                          <a:spcPts val="0"/>
                        </a:spcBef>
                        <a:spcAft>
                          <a:spcPts val="0"/>
                        </a:spcAft>
                      </a:pPr>
                      <a:r>
                        <a:rPr lang="pt-BR" sz="1400" b="1">
                          <a:latin typeface="Calibri"/>
                          <a:ea typeface="Calibri"/>
                          <a:cs typeface="Times New Roman"/>
                        </a:rPr>
                        <a:t>A. Propósito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Bênção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C. Saudações</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D. Declaração</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pt-BR" sz="1400" b="1">
                          <a:latin typeface="Calibri"/>
                          <a:ea typeface="Calibri"/>
                          <a:cs typeface="Times New Roman"/>
                        </a:rPr>
                        <a:t>A. A Visão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As Palavras</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As</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Sete</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Igrejas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Igreja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Tribulação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Terra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Casamento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Milênio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Estado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Final</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b="1" dirty="0">
                          <a:latin typeface="Calibri"/>
                          <a:ea typeface="Calibri"/>
                          <a:cs typeface="Times New Roman"/>
                        </a:rPr>
                        <a:t>A. Dedicação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Promessa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Convite</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Oração</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4473">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r>
                        <a:rPr lang="pt-BR" sz="1400" b="1" dirty="0">
                          <a:latin typeface="Calibri"/>
                          <a:ea typeface="Calibri"/>
                          <a:cs typeface="Times New Roman"/>
                        </a:rPr>
                        <a:t>A. Éfeso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t>
                      </a:r>
                      <a:r>
                        <a:rPr lang="pt-BR" sz="1400" b="1" dirty="0" err="1">
                          <a:latin typeface="Calibri"/>
                          <a:ea typeface="Calibri"/>
                          <a:cs typeface="Times New Roman"/>
                        </a:rPr>
                        <a:t>Esmirna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a:t>
                      </a:r>
                      <a:r>
                        <a:rPr lang="pt-BR" sz="1400" b="1" dirty="0" err="1">
                          <a:latin typeface="Calibri"/>
                          <a:ea typeface="Calibri"/>
                          <a:cs typeface="Times New Roman"/>
                        </a:rPr>
                        <a:t>Pérgamo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a:t>
                      </a:r>
                      <a:r>
                        <a:rPr lang="pt-BR" sz="1400" b="1" dirty="0" err="1">
                          <a:latin typeface="Calibri"/>
                          <a:ea typeface="Calibri"/>
                          <a:cs typeface="Times New Roman"/>
                        </a:rPr>
                        <a:t>Tiatira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E. </a:t>
                      </a:r>
                      <a:r>
                        <a:rPr lang="pt-BR" sz="1400" b="1" dirty="0" err="1">
                          <a:latin typeface="Calibri"/>
                          <a:ea typeface="Calibri"/>
                          <a:cs typeface="Times New Roman"/>
                        </a:rPr>
                        <a:t>Sardes</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F. Filadélfia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G. </a:t>
                      </a:r>
                      <a:r>
                        <a:rPr lang="pt-BR" sz="1400" b="1" dirty="0" err="1">
                          <a:latin typeface="Calibri"/>
                          <a:ea typeface="Calibri"/>
                          <a:cs typeface="Times New Roman"/>
                        </a:rPr>
                        <a:t>Laodicéia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Selos 1-6</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(Intervalo)</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 7</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Trombetas 1-4</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(Intervalo)</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Trombetas 5-6</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(Intervalo)</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 7</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(Intervalo)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(Intervalo)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Salvas 1-6</a:t>
                      </a:r>
                      <a:endParaRPr lang="en-US" sz="1400" dirty="0">
                        <a:solidFill>
                          <a:srgbClr val="00B050"/>
                        </a:solidFill>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(Intervalo)</a:t>
                      </a:r>
                      <a:endParaRPr lang="en-US" sz="1400" dirty="0">
                        <a:solidFill>
                          <a:srgbClr val="00B050"/>
                        </a:solidFill>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Salva 7</a:t>
                      </a:r>
                      <a:endParaRPr lang="en-US" sz="1400" dirty="0">
                        <a:solidFill>
                          <a:srgbClr val="00B050"/>
                        </a:solidFill>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806">
                <a:tc>
                  <a:txBody>
                    <a:bodyPr/>
                    <a:lstStyle/>
                    <a:p>
                      <a:pPr marL="0" marR="0">
                        <a:lnSpc>
                          <a:spcPct val="115000"/>
                        </a:lnSpc>
                        <a:spcBef>
                          <a:spcPts val="0"/>
                        </a:spcBef>
                        <a:spcAft>
                          <a:spcPts val="0"/>
                        </a:spcAft>
                      </a:pPr>
                      <a:r>
                        <a:rPr lang="pt-BR" sz="800" b="1">
                          <a:latin typeface="Calibri"/>
                          <a:ea typeface="Calibri"/>
                          <a:cs typeface="Times New Roman"/>
                        </a:rPr>
                        <a:t>1:1-8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1:9-20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2-3</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4-5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6-18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19</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21:1-22:5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22:6-21</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098952" y="208672"/>
            <a:ext cx="6922151"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TABELA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7" name="Rounded Rectangle 6"/>
          <p:cNvSpPr/>
          <p:nvPr/>
        </p:nvSpPr>
        <p:spPr>
          <a:xfrm>
            <a:off x="102022" y="836712"/>
            <a:ext cx="1368152" cy="288032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1933675"/>
          </a:xfrm>
        </p:spPr>
        <p:txBody>
          <a:bodyPr>
            <a:noAutofit/>
          </a:bodyPr>
          <a:lstStyle/>
          <a:p>
            <a:pPr algn="just" hangingPunct="0">
              <a:spcBef>
                <a:spcPts val="0"/>
              </a:spcBef>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486400" algn="l"/>
                <a:tab pos="5943600" algn="l"/>
                <a:tab pos="6400800" algn="l"/>
                <a:tab pos="6858000" algn="l"/>
                <a:tab pos="7315200" algn="l"/>
                <a:tab pos="7772400" algn="l"/>
                <a:tab pos="8229600" algn="l"/>
              </a:tabLst>
            </a:pPr>
            <a:r>
              <a:rPr lang="pt-BR" b="1" kern="50" dirty="0" smtClean="0">
                <a:solidFill>
                  <a:srgbClr val="000000"/>
                </a:solidFill>
                <a:ea typeface="Times New Roman"/>
              </a:rPr>
              <a:t>Introdução (1:1-8)</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O Propósito do Livro (1:1-2)</a:t>
            </a:r>
            <a:endParaRPr lang="en-US"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Bênção de Estudar O Livro (1:3)</a:t>
            </a:r>
            <a:endParaRPr lang="en-US"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Saudação de João (1:4-7)</a:t>
            </a:r>
            <a:endParaRPr lang="en-US"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Declaração da Divindade de Jesus (1:8)</a:t>
            </a: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pt-BR" b="1" kern="50" dirty="0" smtClean="0">
              <a:ea typeface="Times New Roman"/>
            </a:endParaRP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1-2: Revelação (Deus quer mostrar o futuro, não esconder).</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3: Bem-aventurado aquele que lê.</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4-7: Destinatários = sete igrejas de Ásia.</a:t>
            </a:r>
            <a:endParaRPr lang="pt-BR" b="1" kern="50" dirty="0">
              <a:solidFill>
                <a:srgbClr val="000000"/>
              </a:solidFill>
              <a:ea typeface="Times New Roman"/>
            </a:endParaRPr>
          </a:p>
        </p:txBody>
      </p:sp>
      <p:sp>
        <p:nvSpPr>
          <p:cNvPr id="4" name="Rectangle 3"/>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dissolv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dissolve">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648072"/>
          </a:xfrm>
        </p:spPr>
        <p:txBody>
          <a:bodyPr>
            <a:noAutofit/>
          </a:bodyPr>
          <a:lstStyle/>
          <a:p>
            <a:pPr algn="ctr" hangingPunct="0">
              <a:spcBef>
                <a:spcPts val="0"/>
              </a:spcBef>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486400" algn="l"/>
                <a:tab pos="5943600" algn="l"/>
                <a:tab pos="6400800" algn="l"/>
                <a:tab pos="6858000" algn="l"/>
                <a:tab pos="7315200" algn="l"/>
                <a:tab pos="7772400" algn="l"/>
                <a:tab pos="8229600" algn="l"/>
              </a:tabLst>
            </a:pPr>
            <a:r>
              <a:rPr lang="pt-BR" b="1" kern="50" dirty="0" smtClean="0">
                <a:solidFill>
                  <a:srgbClr val="000000"/>
                </a:solidFill>
                <a:ea typeface="Times New Roman"/>
              </a:rPr>
              <a:t>Local das Sete Igreja</a:t>
            </a:r>
            <a:endParaRPr lang="en-US" b="1" kern="50" dirty="0" smtClean="0">
              <a:ea typeface="Times New Roman"/>
            </a:endParaRPr>
          </a:p>
        </p:txBody>
      </p:sp>
      <p:sp>
        <p:nvSpPr>
          <p:cNvPr id="4" name="Rectangle 3"/>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pic>
        <p:nvPicPr>
          <p:cNvPr id="5" name="Picture 4"/>
          <p:cNvPicPr>
            <a:picLocks noChangeAspect="1" noChangeArrowheads="1"/>
          </p:cNvPicPr>
          <p:nvPr/>
        </p:nvPicPr>
        <p:blipFill>
          <a:blip r:embed="rId2" cstate="print"/>
          <a:srcRect/>
          <a:stretch>
            <a:fillRect/>
          </a:stretch>
        </p:blipFill>
        <p:spPr bwMode="auto">
          <a:xfrm>
            <a:off x="146088" y="2132856"/>
            <a:ext cx="8818399" cy="4474592"/>
          </a:xfrm>
          <a:prstGeom prst="rect">
            <a:avLst/>
          </a:prstGeom>
          <a:noFill/>
          <a:ln w="9525">
            <a:noFill/>
            <a:miter lim="800000"/>
            <a:headEnd/>
            <a:tailEnd/>
          </a:ln>
        </p:spPr>
      </p:pic>
      <p:sp>
        <p:nvSpPr>
          <p:cNvPr id="6" name="Oval 5"/>
          <p:cNvSpPr>
            <a:spLocks noChangeArrowheads="1"/>
          </p:cNvSpPr>
          <p:nvPr/>
        </p:nvSpPr>
        <p:spPr bwMode="auto">
          <a:xfrm>
            <a:off x="5004048" y="3429000"/>
            <a:ext cx="228295" cy="235171"/>
          </a:xfrm>
          <a:prstGeom prst="ellipse">
            <a:avLst/>
          </a:prstGeom>
          <a:solidFill>
            <a:srgbClr val="FF0000"/>
          </a:solidFill>
          <a:ln w="63500">
            <a:solidFill>
              <a:schemeClr val="tx1"/>
            </a:solidFill>
            <a:round/>
            <a:headEnd/>
            <a:tailEnd/>
          </a:ln>
        </p:spPr>
        <p:txBody>
          <a:bodyPr wrap="none" anchor="ctr"/>
          <a:lstStyle/>
          <a:p>
            <a:endParaRPr lang="en-US"/>
          </a:p>
        </p:txBody>
      </p:sp>
      <p:sp>
        <p:nvSpPr>
          <p:cNvPr id="7" name="Line 6"/>
          <p:cNvSpPr>
            <a:spLocks noChangeShapeType="1"/>
          </p:cNvSpPr>
          <p:nvPr/>
        </p:nvSpPr>
        <p:spPr bwMode="auto">
          <a:xfrm>
            <a:off x="251520" y="4365105"/>
            <a:ext cx="8892480" cy="0"/>
          </a:xfrm>
          <a:prstGeom prst="line">
            <a:avLst/>
          </a:prstGeom>
          <a:noFill/>
          <a:ln w="25400">
            <a:solidFill>
              <a:srgbClr val="FF0000"/>
            </a:solidFill>
            <a:round/>
            <a:headEnd/>
            <a:tailEnd/>
          </a:ln>
        </p:spPr>
        <p:txBody>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5086013" y="-1323975"/>
            <a:ext cx="34280476" cy="17392650"/>
          </a:xfrm>
          <a:prstGeom prst="rect">
            <a:avLst/>
          </a:prstGeom>
          <a:noFill/>
          <a:ln w="9525">
            <a:noFill/>
            <a:miter lim="800000"/>
            <a:headEnd/>
            <a:tailEnd/>
          </a:ln>
        </p:spPr>
      </p:pic>
      <p:sp>
        <p:nvSpPr>
          <p:cNvPr id="288772" name="Oval 4"/>
          <p:cNvSpPr>
            <a:spLocks noChangeArrowheads="1"/>
          </p:cNvSpPr>
          <p:nvPr/>
        </p:nvSpPr>
        <p:spPr bwMode="auto">
          <a:xfrm>
            <a:off x="3997325" y="3573463"/>
            <a:ext cx="719138" cy="698500"/>
          </a:xfrm>
          <a:prstGeom prst="ellipse">
            <a:avLst/>
          </a:prstGeom>
          <a:noFill/>
          <a:ln w="38100">
            <a:solidFill>
              <a:srgbClr val="FF0000"/>
            </a:solidFill>
            <a:round/>
            <a:headEnd/>
            <a:tailEnd/>
          </a:ln>
        </p:spPr>
        <p:txBody>
          <a:bodyPr wrap="none" anchor="ctr"/>
          <a:lstStyle/>
          <a:p>
            <a:endParaRPr lang="en-US"/>
          </a:p>
        </p:txBody>
      </p:sp>
      <p:sp>
        <p:nvSpPr>
          <p:cNvPr id="5" name="Rectangle 3"/>
          <p:cNvSpPr>
            <a:spLocks noGrp="1" noChangeArrowheads="1"/>
          </p:cNvSpPr>
          <p:nvPr>
            <p:ph type="title"/>
          </p:nvPr>
        </p:nvSpPr>
        <p:spPr>
          <a:xfrm>
            <a:off x="457200" y="274638"/>
            <a:ext cx="8229600" cy="1143000"/>
          </a:xfrm>
        </p:spPr>
        <p:txBody>
          <a:bodyPr>
            <a:normAutofit/>
          </a:bodyPr>
          <a:lstStyle/>
          <a:p>
            <a:pPr eaLnBrk="1" hangingPunct="1">
              <a:defRPr/>
            </a:pPr>
            <a:r>
              <a:rPr lang="pt-BR" sz="4000" dirty="0" smtClean="0"/>
              <a:t>Onde Fica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dissolve">
                                      <p:cBhvr>
                                        <p:cTn id="7" dur="500"/>
                                        <p:tgtEl>
                                          <p:spTgt spid="28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5086013" y="-1323975"/>
            <a:ext cx="34280476" cy="17392650"/>
          </a:xfrm>
          <a:prstGeom prst="rect">
            <a:avLst/>
          </a:prstGeom>
          <a:noFill/>
          <a:ln w="9525">
            <a:noFill/>
            <a:miter lim="800000"/>
            <a:headEnd/>
            <a:tailEnd/>
          </a:ln>
        </p:spPr>
      </p:pic>
      <p:sp>
        <p:nvSpPr>
          <p:cNvPr id="16387" name="Rectangle 3"/>
          <p:cNvSpPr>
            <a:spLocks noGrp="1" noChangeArrowheads="1"/>
          </p:cNvSpPr>
          <p:nvPr>
            <p:ph type="title"/>
          </p:nvPr>
        </p:nvSpPr>
        <p:spPr/>
        <p:txBody>
          <a:bodyPr>
            <a:normAutofit/>
          </a:bodyPr>
          <a:lstStyle/>
          <a:p>
            <a:pPr eaLnBrk="1" hangingPunct="1">
              <a:defRPr/>
            </a:pPr>
            <a:r>
              <a:rPr lang="pt-BR" sz="4000" dirty="0" smtClean="0"/>
              <a:t>Mundo da Bíblia.</a:t>
            </a:r>
          </a:p>
        </p:txBody>
      </p:sp>
      <p:sp>
        <p:nvSpPr>
          <p:cNvPr id="24580" name="Oval 5"/>
          <p:cNvSpPr>
            <a:spLocks noChangeArrowheads="1"/>
          </p:cNvSpPr>
          <p:nvPr/>
        </p:nvSpPr>
        <p:spPr bwMode="auto">
          <a:xfrm>
            <a:off x="1979712" y="2581045"/>
            <a:ext cx="4032250" cy="2016125"/>
          </a:xfrm>
          <a:prstGeom prst="ellipse">
            <a:avLst/>
          </a:prstGeom>
          <a:noFill/>
          <a:ln w="254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5086013" y="-1323975"/>
            <a:ext cx="34280476" cy="17392650"/>
          </a:xfrm>
          <a:prstGeom prst="rect">
            <a:avLst/>
          </a:prstGeom>
          <a:noFill/>
          <a:ln w="9525">
            <a:noFill/>
            <a:miter lim="800000"/>
            <a:headEnd/>
            <a:tailEnd/>
          </a:ln>
        </p:spPr>
      </p:pic>
      <p:sp>
        <p:nvSpPr>
          <p:cNvPr id="16387" name="Rectangle 3"/>
          <p:cNvSpPr>
            <a:spLocks noGrp="1" noChangeArrowheads="1"/>
          </p:cNvSpPr>
          <p:nvPr>
            <p:ph type="title"/>
          </p:nvPr>
        </p:nvSpPr>
        <p:spPr/>
        <p:txBody>
          <a:bodyPr>
            <a:normAutofit/>
          </a:bodyPr>
          <a:lstStyle/>
          <a:p>
            <a:pPr eaLnBrk="1" hangingPunct="1">
              <a:defRPr/>
            </a:pPr>
            <a:r>
              <a:rPr lang="pt-BR" sz="4000" dirty="0" smtClean="0"/>
              <a:t>Onde Ficam as Sete Igrejas?</a:t>
            </a:r>
          </a:p>
        </p:txBody>
      </p:sp>
      <p:sp>
        <p:nvSpPr>
          <p:cNvPr id="24580" name="Oval 5"/>
          <p:cNvSpPr>
            <a:spLocks noChangeArrowheads="1"/>
          </p:cNvSpPr>
          <p:nvPr/>
        </p:nvSpPr>
        <p:spPr bwMode="auto">
          <a:xfrm>
            <a:off x="3275856" y="2708920"/>
            <a:ext cx="1296144" cy="1008112"/>
          </a:xfrm>
          <a:prstGeom prst="ellipse">
            <a:avLst/>
          </a:prstGeom>
          <a:noFill/>
          <a:ln w="254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dissolve">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rc_mi" descr="http://adventismoemfoco.wordpress.com/files/2008/12/7igrejas.jpg"/>
          <p:cNvPicPr>
            <a:picLocks noChangeAspect="1" noChangeArrowheads="1"/>
          </p:cNvPicPr>
          <p:nvPr/>
        </p:nvPicPr>
        <p:blipFill>
          <a:blip r:embed="rId2" r:link="rId3" cstate="print"/>
          <a:srcRect/>
          <a:stretch>
            <a:fillRect/>
          </a:stretch>
        </p:blipFill>
        <p:spPr bwMode="auto">
          <a:xfrm>
            <a:off x="1848411" y="1187187"/>
            <a:ext cx="5171861" cy="5482173"/>
          </a:xfrm>
          <a:prstGeom prst="rect">
            <a:avLst/>
          </a:prstGeom>
          <a:noFill/>
          <a:ln w="6350">
            <a:solidFill>
              <a:srgbClr val="000000"/>
            </a:solidFill>
            <a:miter lim="800000"/>
            <a:headEnd/>
            <a:tailEnd/>
          </a:ln>
          <a:effectLst/>
        </p:spPr>
      </p:pic>
      <p:sp>
        <p:nvSpPr>
          <p:cNvPr id="12" name="Rectangle 11"/>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pt-BR" dirty="0"/>
              <a:t> </a:t>
            </a:r>
            <a:r>
              <a:rPr lang="pt-BR" b="1" dirty="0" smtClean="0"/>
              <a:t>Há muita confusão acerca da profecia. Existem opiniões diferentes acerca de quase tudo. </a:t>
            </a:r>
          </a:p>
          <a:p>
            <a:pPr marL="0" indent="0" algn="ctr">
              <a:buNone/>
            </a:pPr>
            <a:endParaRPr lang="pt-BR" b="1" dirty="0"/>
          </a:p>
          <a:p>
            <a:pPr marL="0" indent="0" algn="ctr">
              <a:buNone/>
            </a:pPr>
            <a:r>
              <a:rPr lang="pt-BR" b="1" dirty="0" smtClean="0"/>
              <a:t>Por exemplo:</a:t>
            </a:r>
          </a:p>
          <a:p>
            <a:pPr marL="0" indent="0" algn="ctr">
              <a:buNone/>
            </a:pPr>
            <a:endParaRPr lang="pt-BR" dirty="0"/>
          </a:p>
        </p:txBody>
      </p:sp>
      <p:sp>
        <p:nvSpPr>
          <p:cNvPr id="7" name="Rectangle 6"/>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1933675"/>
          </a:xfrm>
        </p:spPr>
        <p:txBody>
          <a:bodyPr>
            <a:noAutofit/>
          </a:bodyPr>
          <a:lstStyle/>
          <a:p>
            <a:pPr algn="just" hangingPunct="0">
              <a:spcBef>
                <a:spcPts val="0"/>
              </a:spcBef>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486400" algn="l"/>
                <a:tab pos="5943600" algn="l"/>
                <a:tab pos="6400800" algn="l"/>
                <a:tab pos="6858000" algn="l"/>
                <a:tab pos="7315200" algn="l"/>
                <a:tab pos="7772400" algn="l"/>
                <a:tab pos="8229600" algn="l"/>
              </a:tabLst>
            </a:pPr>
            <a:r>
              <a:rPr lang="pt-BR" b="1" kern="50" dirty="0" smtClean="0">
                <a:solidFill>
                  <a:srgbClr val="000000"/>
                </a:solidFill>
                <a:ea typeface="Times New Roman"/>
              </a:rPr>
              <a:t>Introdução (1:1-8)</a:t>
            </a:r>
            <a:endParaRPr lang="pt-BR"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pt-BR"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O Propósito do Livro (1:1-2)</a:t>
            </a:r>
            <a:endParaRPr lang="pt-BR"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Bênção de Estudar O Livro (1:3)</a:t>
            </a:r>
            <a:endParaRPr lang="pt-BR"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Saudação de João (1:4-7)</a:t>
            </a:r>
            <a:endParaRPr lang="pt-BR" b="1" kern="50" dirty="0" smtClean="0">
              <a:ea typeface="Times New Roman"/>
            </a:endParaRP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A Declaração da Divindade de Jesus (1:8)</a:t>
            </a:r>
          </a:p>
          <a:p>
            <a:pPr marL="628650" marR="0" indent="-342900" algn="just" hangingPunct="0">
              <a:spcBef>
                <a:spcPts val="0"/>
              </a:spcBef>
              <a:spcAft>
                <a:spcPts val="0"/>
              </a:spcAft>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pt-BR" b="1" kern="50" dirty="0" smtClean="0">
              <a:ea typeface="Times New Roman"/>
            </a:endParaRP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1-2: Revelação (Deus quer mostrar o futuro, não esconder).</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3: Bem-aventurado aquele que lê.</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4-7: Destinatários = sete igrejas de Ásia.</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				Seremos “reis e sacerdotes”.</a:t>
            </a:r>
          </a:p>
          <a:p>
            <a:pPr marR="0" algn="just" hangingPunct="0">
              <a:spcBef>
                <a:spcPts val="0"/>
              </a:spcBef>
              <a:spcAft>
                <a:spcPts val="0"/>
              </a:spcAft>
              <a:tabLst>
                <a:tab pos="5143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Vs. 8: Alfa e Ômega (primeiro e último letras do alfabeto grego).</a:t>
            </a:r>
            <a:endParaRPr lang="pt-BR" b="1" kern="50" dirty="0">
              <a:solidFill>
                <a:srgbClr val="000000"/>
              </a:solidFill>
              <a:ea typeface="Times New Roman"/>
            </a:endParaRPr>
          </a:p>
        </p:txBody>
      </p:sp>
      <p:sp>
        <p:nvSpPr>
          <p:cNvPr id="4" name="Rectangle 3"/>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dissolve">
                                      <p:cBhvr>
                                        <p:cTn id="1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520" y="1052736"/>
          <a:ext cx="8640959" cy="5722074"/>
        </p:xfrm>
        <a:graphic>
          <a:graphicData uri="http://schemas.openxmlformats.org/drawingml/2006/table">
            <a:tbl>
              <a:tblPr/>
              <a:tblGrid>
                <a:gridCol w="1152128"/>
                <a:gridCol w="1152128"/>
                <a:gridCol w="1224136"/>
                <a:gridCol w="432048"/>
                <a:gridCol w="1224136"/>
                <a:gridCol w="936104"/>
                <a:gridCol w="746483"/>
                <a:gridCol w="621669"/>
                <a:gridCol w="1152127"/>
              </a:tblGrid>
              <a:tr h="148806">
                <a:tc rowSpan="2">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Introdução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Passado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Presente</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Futuro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Conclusão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223">
                <a:tc vMerge="1">
                  <a:txBody>
                    <a:bodyPr/>
                    <a:lstStyle/>
                    <a:p>
                      <a:endParaRPr lang="pt-BR"/>
                    </a:p>
                  </a:txBody>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Pessoa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Possessão</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 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O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Programa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vMerge="1">
                  <a:txBody>
                    <a:bodyPr/>
                    <a:lstStyle/>
                    <a:p>
                      <a:endParaRPr lang="pt-BR"/>
                    </a:p>
                  </a:txBody>
                  <a:tcPr/>
                </a:tc>
              </a:tr>
              <a:tr h="744028">
                <a:tc rowSpan="2">
                  <a:txBody>
                    <a:bodyPr/>
                    <a:lstStyle/>
                    <a:p>
                      <a:pPr marL="0" marR="0">
                        <a:lnSpc>
                          <a:spcPct val="115000"/>
                        </a:lnSpc>
                        <a:spcBef>
                          <a:spcPts val="0"/>
                        </a:spcBef>
                        <a:spcAft>
                          <a:spcPts val="0"/>
                        </a:spcAft>
                      </a:pPr>
                      <a:r>
                        <a:rPr lang="pt-BR" sz="1400" b="1">
                          <a:latin typeface="Calibri"/>
                          <a:ea typeface="Calibri"/>
                          <a:cs typeface="Times New Roman"/>
                        </a:rPr>
                        <a:t>A. Propósito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Bênção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C. Saudações</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D. Declaração</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pt-BR" sz="1400" b="1" dirty="0">
                          <a:latin typeface="Calibri"/>
                          <a:ea typeface="Calibri"/>
                          <a:cs typeface="Times New Roman"/>
                        </a:rPr>
                        <a:t>A. A Visão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As Palavras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As</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Sete</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Igrejas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Igreja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Tribulação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Terra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Casamento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Milênio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Estado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Final</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b="1" dirty="0">
                          <a:latin typeface="Calibri"/>
                          <a:ea typeface="Calibri"/>
                          <a:cs typeface="Times New Roman"/>
                        </a:rPr>
                        <a:t>A. Dedicação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Promessa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Convite</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Oração</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4473">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r>
                        <a:rPr lang="pt-BR" sz="1400" b="1" dirty="0">
                          <a:latin typeface="Calibri"/>
                          <a:ea typeface="Calibri"/>
                          <a:cs typeface="Times New Roman"/>
                        </a:rPr>
                        <a:t>A. Éfeso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t>
                      </a:r>
                      <a:r>
                        <a:rPr lang="pt-BR" sz="1400" b="1" dirty="0" err="1">
                          <a:latin typeface="Calibri"/>
                          <a:ea typeface="Calibri"/>
                          <a:cs typeface="Times New Roman"/>
                        </a:rPr>
                        <a:t>Esmirna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a:t>
                      </a:r>
                      <a:r>
                        <a:rPr lang="pt-BR" sz="1400" b="1" dirty="0" err="1">
                          <a:latin typeface="Calibri"/>
                          <a:ea typeface="Calibri"/>
                          <a:cs typeface="Times New Roman"/>
                        </a:rPr>
                        <a:t>Pérgamo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a:t>
                      </a:r>
                      <a:r>
                        <a:rPr lang="pt-BR" sz="1400" b="1" dirty="0" err="1">
                          <a:latin typeface="Calibri"/>
                          <a:ea typeface="Calibri"/>
                          <a:cs typeface="Times New Roman"/>
                        </a:rPr>
                        <a:t>Tiatira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E. </a:t>
                      </a:r>
                      <a:r>
                        <a:rPr lang="pt-BR" sz="1400" b="1" dirty="0" err="1">
                          <a:latin typeface="Calibri"/>
                          <a:ea typeface="Calibri"/>
                          <a:cs typeface="Times New Roman"/>
                        </a:rPr>
                        <a:t>Sardes</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F. Filadélfia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G. </a:t>
                      </a:r>
                      <a:r>
                        <a:rPr lang="pt-BR" sz="1400" b="1" dirty="0" err="1">
                          <a:latin typeface="Calibri"/>
                          <a:ea typeface="Calibri"/>
                          <a:cs typeface="Times New Roman"/>
                        </a:rPr>
                        <a:t>Laodicéia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Selos 1-6</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(Intervalo)</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 7</a:t>
                      </a:r>
                      <a:endParaRPr lang="en-US" sz="1400" b="1" dirty="0">
                        <a:solidFill>
                          <a:schemeClr val="accent2">
                            <a:lumMod val="50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Trombetas 1-4</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(Intervalo)</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Trombetas 5-6</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(Intervalo)</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solidFill>
                            <a:schemeClr val="accent6">
                              <a:lumMod val="75000"/>
                            </a:schemeClr>
                          </a:solidFill>
                          <a:latin typeface="Calibri"/>
                          <a:ea typeface="Calibri"/>
                          <a:cs typeface="Times New Roman"/>
                        </a:rPr>
                        <a:t>Trombeta 7</a:t>
                      </a:r>
                      <a:endParaRPr lang="en-US" sz="1400" b="1" dirty="0">
                        <a:solidFill>
                          <a:schemeClr val="accent6">
                            <a:lumMod val="75000"/>
                          </a:schemeClr>
                        </a:solidFill>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(Intervalo)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(Intervalo)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Salvas 1-6</a:t>
                      </a:r>
                      <a:endParaRPr lang="en-US" sz="1400" dirty="0">
                        <a:solidFill>
                          <a:srgbClr val="00B050"/>
                        </a:solidFill>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(Intervalo)</a:t>
                      </a:r>
                      <a:endParaRPr lang="en-US" sz="1400" dirty="0">
                        <a:solidFill>
                          <a:srgbClr val="00B050"/>
                        </a:solidFill>
                        <a:latin typeface="Calibri"/>
                        <a:ea typeface="Calibri"/>
                        <a:cs typeface="Times New Roman"/>
                      </a:endParaRPr>
                    </a:p>
                    <a:p>
                      <a:pPr marL="0" marR="0" algn="ctr">
                        <a:lnSpc>
                          <a:spcPct val="115000"/>
                        </a:lnSpc>
                        <a:spcBef>
                          <a:spcPts val="0"/>
                        </a:spcBef>
                        <a:spcAft>
                          <a:spcPts val="0"/>
                        </a:spcAft>
                      </a:pPr>
                      <a:r>
                        <a:rPr lang="pt-BR" sz="1400" b="1" dirty="0">
                          <a:solidFill>
                            <a:srgbClr val="00B050"/>
                          </a:solidFill>
                          <a:latin typeface="Calibri"/>
                          <a:ea typeface="Calibri"/>
                          <a:cs typeface="Times New Roman"/>
                        </a:rPr>
                        <a:t>Salva 7</a:t>
                      </a:r>
                      <a:endParaRPr lang="en-US" sz="1400" dirty="0">
                        <a:solidFill>
                          <a:srgbClr val="00B050"/>
                        </a:solidFill>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806">
                <a:tc>
                  <a:txBody>
                    <a:bodyPr/>
                    <a:lstStyle/>
                    <a:p>
                      <a:pPr marL="0" marR="0">
                        <a:lnSpc>
                          <a:spcPct val="115000"/>
                        </a:lnSpc>
                        <a:spcBef>
                          <a:spcPts val="0"/>
                        </a:spcBef>
                        <a:spcAft>
                          <a:spcPts val="0"/>
                        </a:spcAft>
                      </a:pPr>
                      <a:r>
                        <a:rPr lang="pt-BR" sz="800" b="1">
                          <a:latin typeface="Calibri"/>
                          <a:ea typeface="Calibri"/>
                          <a:cs typeface="Times New Roman"/>
                        </a:rPr>
                        <a:t>1:1-8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1:9-20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2-3</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4-5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6-18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19</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21:1-22:5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22:6-21</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098952" y="208672"/>
            <a:ext cx="6922151"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TABELA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7" name="Rounded Rectangle 6"/>
          <p:cNvSpPr/>
          <p:nvPr/>
        </p:nvSpPr>
        <p:spPr>
          <a:xfrm>
            <a:off x="1259632" y="836712"/>
            <a:ext cx="1368152" cy="237626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84576"/>
          </a:xfrm>
        </p:spPr>
        <p:txBody>
          <a:bodyPr>
            <a:noAutofit/>
          </a:bodyPr>
          <a:lstStyle/>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r>
              <a:rPr lang="pt-BR" b="1" kern="50" dirty="0" smtClean="0">
                <a:solidFill>
                  <a:srgbClr val="000000"/>
                </a:solidFill>
                <a:ea typeface="Times New Roman"/>
              </a:rPr>
              <a:t>A Pessoa de Cristo - "As Coisas Que Viste" (1)</a:t>
            </a:r>
          </a:p>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endParaRPr lang="en-US" b="1" kern="50" dirty="0" smtClean="0">
              <a:ea typeface="Times New Roman"/>
            </a:endParaRPr>
          </a:p>
          <a:p>
            <a:pPr marL="342900" lvl="2" indent="-79375" algn="just" hangingPunct="0">
              <a:spcBef>
                <a:spcPts val="0"/>
              </a:spcBef>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  A Visão de Cristo (1:9-16)</a:t>
            </a:r>
            <a:endParaRPr lang="en-US" b="1" kern="50" dirty="0">
              <a:ea typeface="Times New Roman"/>
            </a:endParaRPr>
          </a:p>
          <a:p>
            <a:pPr marL="342900" lvl="2" indent="-79375" algn="just" hangingPunct="0">
              <a:spcBef>
                <a:spcPts val="0"/>
              </a:spcBef>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Receptor da Visão (1:9)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Encargo da Visão (1:10-11)</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Recebimento da Visão (1:12-16)</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342900" marR="0" lvl="0" indent="-79375" algn="just" hangingPunct="0">
              <a:spcBef>
                <a:spcPts val="0"/>
              </a:spcBef>
              <a:spcAft>
                <a:spcPts val="0"/>
              </a:spcAft>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B.  As Palavras de Cristo (1:17-20)</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Conforto (1:17-18)</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Exortação (1:19)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Explicação (1:20)</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a:ea typeface="Times New Roman"/>
            </a:endParaRPr>
          </a:p>
        </p:txBody>
      </p:sp>
      <p:sp>
        <p:nvSpPr>
          <p:cNvPr id="6" name="Rectangle 5"/>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84576"/>
          </a:xfrm>
        </p:spPr>
        <p:txBody>
          <a:bodyPr>
            <a:noAutofit/>
          </a:bodyPr>
          <a:lstStyle/>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r>
              <a:rPr lang="pt-BR" b="1" kern="50" dirty="0" smtClean="0">
                <a:solidFill>
                  <a:srgbClr val="000000"/>
                </a:solidFill>
                <a:ea typeface="Times New Roman"/>
              </a:rPr>
              <a:t>A Pessoa de Cristo - "As Coisas Que Viste" (1)</a:t>
            </a:r>
          </a:p>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endParaRPr lang="en-US" b="1" kern="50" dirty="0" smtClean="0">
              <a:ea typeface="Times New Roman"/>
            </a:endParaRPr>
          </a:p>
          <a:p>
            <a:pPr marL="342900" lvl="2" indent="-79375" algn="just" hangingPunct="0">
              <a:spcBef>
                <a:spcPts val="0"/>
              </a:spcBef>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  A Visão de Cristo (1:9-16)</a:t>
            </a:r>
            <a:endParaRPr lang="en-US" b="1" kern="50" dirty="0">
              <a:ea typeface="Times New Roman"/>
            </a:endParaRPr>
          </a:p>
          <a:p>
            <a:pPr marL="342900" lvl="2" indent="-79375" algn="just" hangingPunct="0">
              <a:spcBef>
                <a:spcPts val="0"/>
              </a:spcBef>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Receptor da Visão (1:9)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Encargo da Visão (1:10-11)</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Recebimento da Visão (1:12-16)</a:t>
            </a: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endParaRPr lang="en-US" b="1" kern="50" dirty="0" smtClean="0">
              <a:ea typeface="Times New Roman"/>
            </a:endParaRPr>
          </a:p>
          <a:p>
            <a:pPr marR="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en-US" b="1" kern="50" dirty="0" smtClean="0">
                <a:solidFill>
                  <a:srgbClr val="000000"/>
                </a:solidFill>
                <a:ea typeface="Times New Roman"/>
              </a:rPr>
              <a:t>Vs. 9: </a:t>
            </a:r>
            <a:r>
              <a:rPr lang="en-US" b="1" kern="50" dirty="0" err="1" smtClean="0">
                <a:solidFill>
                  <a:srgbClr val="000000"/>
                </a:solidFill>
                <a:ea typeface="Times New Roman"/>
              </a:rPr>
              <a:t>João</a:t>
            </a:r>
            <a:r>
              <a:rPr lang="en-US" b="1" kern="50" dirty="0" smtClean="0">
                <a:solidFill>
                  <a:srgbClr val="000000"/>
                </a:solidFill>
                <a:ea typeface="Times New Roman"/>
              </a:rPr>
              <a:t> </a:t>
            </a:r>
            <a:r>
              <a:rPr lang="en-US" b="1" kern="50" dirty="0" err="1" smtClean="0">
                <a:solidFill>
                  <a:srgbClr val="000000"/>
                </a:solidFill>
                <a:ea typeface="Times New Roman"/>
              </a:rPr>
              <a:t>recebeu</a:t>
            </a:r>
            <a:r>
              <a:rPr lang="en-US" b="1" kern="50" dirty="0" smtClean="0">
                <a:solidFill>
                  <a:srgbClr val="000000"/>
                </a:solidFill>
                <a:ea typeface="Times New Roman"/>
              </a:rPr>
              <a:t> </a:t>
            </a:r>
            <a:r>
              <a:rPr lang="en-US" b="1" kern="50" dirty="0" err="1" smtClean="0">
                <a:solidFill>
                  <a:srgbClr val="000000"/>
                </a:solidFill>
                <a:ea typeface="Times New Roman"/>
              </a:rPr>
              <a:t>está</a:t>
            </a:r>
            <a:r>
              <a:rPr lang="en-US" b="1" kern="50" dirty="0" smtClean="0">
                <a:solidFill>
                  <a:srgbClr val="000000"/>
                </a:solidFill>
                <a:ea typeface="Times New Roman"/>
              </a:rPr>
              <a:t> </a:t>
            </a:r>
            <a:r>
              <a:rPr lang="en-US" b="1" kern="50" dirty="0" err="1" smtClean="0">
                <a:solidFill>
                  <a:srgbClr val="000000"/>
                </a:solidFill>
                <a:ea typeface="Times New Roman"/>
              </a:rPr>
              <a:t>carta</a:t>
            </a:r>
            <a:r>
              <a:rPr lang="en-US" b="1" kern="50" dirty="0" smtClean="0">
                <a:solidFill>
                  <a:srgbClr val="000000"/>
                </a:solidFill>
                <a:ea typeface="Times New Roman"/>
              </a:rPr>
              <a:t> </a:t>
            </a:r>
            <a:r>
              <a:rPr lang="en-US" b="1" kern="50" dirty="0" err="1" smtClean="0">
                <a:solidFill>
                  <a:srgbClr val="000000"/>
                </a:solidFill>
                <a:ea typeface="Times New Roman"/>
              </a:rPr>
              <a:t>na</a:t>
            </a:r>
            <a:r>
              <a:rPr lang="en-US" b="1" kern="50" dirty="0" smtClean="0">
                <a:solidFill>
                  <a:srgbClr val="000000"/>
                </a:solidFill>
                <a:ea typeface="Times New Roman"/>
              </a:rPr>
              <a:t> </a:t>
            </a:r>
            <a:r>
              <a:rPr lang="en-US" b="1" kern="50" dirty="0" err="1" smtClean="0">
                <a:solidFill>
                  <a:srgbClr val="000000"/>
                </a:solidFill>
                <a:ea typeface="Times New Roman"/>
              </a:rPr>
              <a:t>Ilha</a:t>
            </a:r>
            <a:r>
              <a:rPr lang="en-US" b="1" kern="50" dirty="0" smtClean="0">
                <a:solidFill>
                  <a:srgbClr val="000000"/>
                </a:solidFill>
                <a:ea typeface="Times New Roman"/>
              </a:rPr>
              <a:t> de Patmos.</a:t>
            </a:r>
            <a:endParaRPr lang="pt-BR" b="1" kern="50" dirty="0">
              <a:solidFill>
                <a:srgbClr val="000000"/>
              </a:solidFill>
              <a:ea typeface="Times New Roman"/>
            </a:endParaRPr>
          </a:p>
        </p:txBody>
      </p:sp>
      <p:sp>
        <p:nvSpPr>
          <p:cNvPr id="6" name="Rectangle 5"/>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grpSp>
        <p:nvGrpSpPr>
          <p:cNvPr id="5" name="Group 4"/>
          <p:cNvGrpSpPr/>
          <p:nvPr/>
        </p:nvGrpSpPr>
        <p:grpSpPr>
          <a:xfrm>
            <a:off x="775608" y="1124744"/>
            <a:ext cx="7560840" cy="5672142"/>
            <a:chOff x="775608" y="1124744"/>
            <a:chExt cx="7560840" cy="5672142"/>
          </a:xfrm>
        </p:grpSpPr>
        <p:pic>
          <p:nvPicPr>
            <p:cNvPr id="23553" name="Picture 1" descr="Patmos"/>
            <p:cNvPicPr>
              <a:picLocks noChangeAspect="1" noChangeArrowheads="1"/>
            </p:cNvPicPr>
            <p:nvPr/>
          </p:nvPicPr>
          <p:blipFill>
            <a:blip r:embed="rId2" cstate="print"/>
            <a:srcRect/>
            <a:stretch>
              <a:fillRect/>
            </a:stretch>
          </p:blipFill>
          <p:spPr bwMode="auto">
            <a:xfrm>
              <a:off x="775608" y="1124744"/>
              <a:ext cx="7560840" cy="5672142"/>
            </a:xfrm>
            <a:prstGeom prst="rect">
              <a:avLst/>
            </a:prstGeom>
            <a:noFill/>
            <a:ln w="9525">
              <a:noFill/>
              <a:miter lim="800000"/>
              <a:headEnd/>
              <a:tailEnd/>
            </a:ln>
          </p:spPr>
        </p:pic>
        <p:cxnSp>
          <p:nvCxnSpPr>
            <p:cNvPr id="15" name="Straight Arrow Connector 14"/>
            <p:cNvCxnSpPr/>
            <p:nvPr/>
          </p:nvCxnSpPr>
          <p:spPr>
            <a:xfrm>
              <a:off x="3635896" y="3099956"/>
              <a:ext cx="216024" cy="2160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84576"/>
          </a:xfrm>
        </p:spPr>
        <p:txBody>
          <a:bodyPr>
            <a:noAutofit/>
          </a:bodyPr>
          <a:lstStyle/>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r>
              <a:rPr lang="pt-BR" b="1" kern="50" dirty="0" smtClean="0">
                <a:solidFill>
                  <a:srgbClr val="000000"/>
                </a:solidFill>
                <a:ea typeface="Times New Roman"/>
              </a:rPr>
              <a:t>A Pessoa de Cristo - "As Coisas Que Viste" (1)</a:t>
            </a:r>
          </a:p>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endParaRPr lang="en-US" b="1" kern="50" dirty="0" smtClean="0">
              <a:ea typeface="Times New Roman"/>
            </a:endParaRPr>
          </a:p>
          <a:p>
            <a:pPr marL="342900" lvl="2" indent="-79375" algn="just" hangingPunct="0">
              <a:spcBef>
                <a:spcPts val="0"/>
              </a:spcBef>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  A Visão de Cristo (1:9-16)</a:t>
            </a:r>
            <a:endParaRPr lang="en-US" b="1" kern="50" dirty="0">
              <a:ea typeface="Times New Roman"/>
            </a:endParaRPr>
          </a:p>
          <a:p>
            <a:pPr marL="342900" lvl="2" indent="-79375" algn="just" hangingPunct="0">
              <a:spcBef>
                <a:spcPts val="0"/>
              </a:spcBef>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Receptor da Visão (1:9)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Encargo da Visão (1:10-11)</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Recebimento da Visão (1:12-16)</a:t>
            </a: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endParaRPr lang="en-US" b="1" kern="50" dirty="0" smtClean="0">
              <a:ea typeface="Times New Roman"/>
            </a:endParaRPr>
          </a:p>
          <a:p>
            <a:pPr marR="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Vs. 9: João recebeu está carta na Ilha de </a:t>
            </a:r>
            <a:r>
              <a:rPr lang="pt-BR" b="1" kern="50" dirty="0" err="1" smtClean="0">
                <a:solidFill>
                  <a:srgbClr val="000000"/>
                </a:solidFill>
                <a:ea typeface="Times New Roman"/>
              </a:rPr>
              <a:t>Patmos</a:t>
            </a:r>
            <a:r>
              <a:rPr lang="pt-BR" b="1" kern="50" dirty="0" smtClean="0">
                <a:solidFill>
                  <a:srgbClr val="000000"/>
                </a:solidFill>
                <a:ea typeface="Times New Roman"/>
              </a:rPr>
              <a:t>.</a:t>
            </a:r>
          </a:p>
          <a:p>
            <a:pPr marR="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Vs. 10-11: Dia do Senhor – 1) Domingo ou 2) A visão do juízo de Deus.</a:t>
            </a:r>
          </a:p>
          <a:p>
            <a:pPr marR="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Vs. 12-16: Cristo no meio dos sete castiçais.</a:t>
            </a:r>
            <a:endParaRPr lang="pt-BR" b="1" kern="50" dirty="0">
              <a:solidFill>
                <a:srgbClr val="000000"/>
              </a:solidFill>
              <a:ea typeface="Times New Roman"/>
            </a:endParaRPr>
          </a:p>
        </p:txBody>
      </p:sp>
      <p:sp>
        <p:nvSpPr>
          <p:cNvPr id="6" name="Rectangle 5"/>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dissolve">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dissolv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2" name="Picture 20" descr="http://1.bp.blogspot.com/_rHYmG5sd-LA/TQaw9pOSw8I/AAAAAAAAACY/CobEJPjLLYI/s1600/7+casti%25C3%25A7ais.jpg"/>
          <p:cNvPicPr>
            <a:picLocks noChangeAspect="1" noChangeArrowheads="1"/>
          </p:cNvPicPr>
          <p:nvPr/>
        </p:nvPicPr>
        <p:blipFill>
          <a:blip r:embed="rId2" cstate="print"/>
          <a:srcRect/>
          <a:stretch>
            <a:fillRect/>
          </a:stretch>
        </p:blipFill>
        <p:spPr bwMode="auto">
          <a:xfrm>
            <a:off x="0" y="0"/>
            <a:ext cx="9144000" cy="682770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84576"/>
          </a:xfrm>
        </p:spPr>
        <p:txBody>
          <a:bodyPr>
            <a:noAutofit/>
          </a:bodyPr>
          <a:lstStyle/>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r>
              <a:rPr lang="pt-BR" b="1" kern="50" dirty="0" smtClean="0">
                <a:solidFill>
                  <a:srgbClr val="000000"/>
                </a:solidFill>
                <a:ea typeface="Times New Roman"/>
              </a:rPr>
              <a:t>A Pessoa de Cristo - "As Coisas Que Viste" (1)</a:t>
            </a:r>
          </a:p>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endParaRPr lang="en-US" b="1" kern="50" dirty="0" smtClean="0">
              <a:ea typeface="Times New Roman"/>
            </a:endParaRPr>
          </a:p>
          <a:p>
            <a:pPr marL="342900" lvl="2" indent="-79375" algn="just" hangingPunct="0">
              <a:spcBef>
                <a:spcPts val="0"/>
              </a:spcBef>
              <a:buFont typeface="+mj-lt"/>
              <a:buAutoNum type="alphaUcPeriod"/>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  A Visão de Cristo (1:9-16)</a:t>
            </a:r>
            <a:endParaRPr lang="en-US" b="1" kern="50" dirty="0">
              <a:ea typeface="Times New Roman"/>
            </a:endParaRPr>
          </a:p>
          <a:p>
            <a:pPr marL="342900" lvl="2" indent="-79375" algn="just" hangingPunct="0">
              <a:spcBef>
                <a:spcPts val="0"/>
              </a:spcBef>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Receptor da Visão (1:9)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Encargo da Visão (1:10-11)</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O Recebimento da Visão (1:12-16)</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342900" marR="0" lvl="0" indent="-79375" algn="just" hangingPunct="0">
              <a:spcBef>
                <a:spcPts val="0"/>
              </a:spcBef>
              <a:spcAft>
                <a:spcPts val="0"/>
              </a:spcAft>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B.  As Palavras de Cristo (1:17-20)</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Conforto (1:17-18)</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Exortação (1:19)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Explicação (1:20)</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a:ea typeface="Times New Roman"/>
            </a:endParaRPr>
          </a:p>
        </p:txBody>
      </p:sp>
      <p:sp>
        <p:nvSpPr>
          <p:cNvPr id="6" name="Rectangle 5"/>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dissolve">
                                      <p:cBhvr>
                                        <p:cTn id="10" dur="500"/>
                                        <p:tgtEl>
                                          <p:spTgt spid="3">
                                            <p:txEl>
                                              <p:pRg st="9" end="9"/>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dissolve">
                                      <p:cBhvr>
                                        <p:cTn id="13" dur="500"/>
                                        <p:tgtEl>
                                          <p:spTgt spid="3">
                                            <p:txEl>
                                              <p:pRg st="10" end="1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dissolve">
                                      <p:cBhvr>
                                        <p:cTn id="16" dur="500"/>
                                        <p:tgtEl>
                                          <p:spTgt spid="3">
                                            <p:txEl>
                                              <p:pRg st="11" end="1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animEffect transition="in" filter="dissolve">
                                      <p:cBhvr>
                                        <p:cTn id="19" dur="500"/>
                                        <p:tgtEl>
                                          <p:spTgt spid="3">
                                            <p:txEl>
                                              <p:pRg st="12" end="1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3" end="13"/>
                                            </p:txEl>
                                          </p:spTgt>
                                        </p:tgtEl>
                                        <p:attrNameLst>
                                          <p:attrName>style.visibility</p:attrName>
                                        </p:attrNameLst>
                                      </p:cBhvr>
                                      <p:to>
                                        <p:strVal val="visible"/>
                                      </p:to>
                                    </p:set>
                                    <p:animEffect transition="in" filter="dissolve">
                                      <p:cBhvr>
                                        <p:cTn id="2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84576"/>
          </a:xfrm>
        </p:spPr>
        <p:txBody>
          <a:bodyPr>
            <a:noAutofit/>
          </a:bodyPr>
          <a:lstStyle/>
          <a:p>
            <a:pPr marL="514350" indent="-514350" algn="just" hangingPunct="0">
              <a:spcBef>
                <a:spcPts val="0"/>
              </a:spcBef>
              <a:buAutoNum type="romanUcPeriod"/>
              <a:tabLst>
                <a:tab pos="285750" algn="l"/>
                <a:tab pos="45720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657850" algn="l"/>
                <a:tab pos="6115050" algn="l"/>
                <a:tab pos="6572250" algn="l"/>
                <a:tab pos="7029450" algn="l"/>
                <a:tab pos="7486650" algn="l"/>
                <a:tab pos="7943850" algn="l"/>
                <a:tab pos="8401050" algn="l"/>
                <a:tab pos="8858250" algn="l"/>
              </a:tabLst>
            </a:pPr>
            <a:r>
              <a:rPr lang="pt-BR" b="1" kern="50" dirty="0" smtClean="0">
                <a:solidFill>
                  <a:srgbClr val="000000"/>
                </a:solidFill>
                <a:ea typeface="Times New Roman"/>
              </a:rPr>
              <a:t>A Pessoa de Cristo - "As Coisas Que Viste" (1)</a:t>
            </a: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342900" marR="0" lvl="0" indent="-79375" algn="just" hangingPunct="0">
              <a:spcBef>
                <a:spcPts val="0"/>
              </a:spcBef>
              <a:spcAft>
                <a:spcPts val="0"/>
              </a:spcAft>
              <a:tabLst>
                <a:tab pos="514350" algn="l"/>
                <a:tab pos="6286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429250" algn="l"/>
                <a:tab pos="5886450" algn="l"/>
                <a:tab pos="6343650" algn="l"/>
                <a:tab pos="6800850" algn="l"/>
                <a:tab pos="7258050" algn="l"/>
                <a:tab pos="7715250" algn="l"/>
                <a:tab pos="8172450" algn="l"/>
                <a:tab pos="8629650" algn="l"/>
                <a:tab pos="9086850" algn="l"/>
                <a:tab pos="9544050" algn="l"/>
              </a:tabLst>
            </a:pPr>
            <a:r>
              <a:rPr lang="pt-BR" b="1" kern="50" dirty="0" smtClean="0">
                <a:solidFill>
                  <a:srgbClr val="000000"/>
                </a:solidFill>
                <a:ea typeface="Times New Roman"/>
              </a:rPr>
              <a:t>B.  As Palavras de Cristo (1:17-20)</a:t>
            </a: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Conforto (1:17-18)</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Exortação (1:19)</a:t>
            </a:r>
            <a:endParaRPr lang="en-US" b="1" kern="50" dirty="0" smtClean="0">
              <a:ea typeface="Times New Roman"/>
            </a:endParaRPr>
          </a:p>
          <a:p>
            <a:pPr marL="971550" marR="0" indent="-457200" algn="just" hangingPunct="0">
              <a:spcBef>
                <a:spcPts val="0"/>
              </a:spcBef>
              <a:spcAft>
                <a:spcPts val="0"/>
              </a:spcAft>
              <a:buFont typeface="+mj-lt"/>
              <a:buAutoNum type="arabicPeriod"/>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Palavras de Explicação (1:20)</a:t>
            </a:r>
          </a:p>
          <a:p>
            <a:pPr marL="971550" marR="0" indent="-45720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endParaRPr lang="pt-BR" b="1" kern="50" dirty="0" smtClean="0">
              <a:solidFill>
                <a:srgbClr val="000000"/>
              </a:solidFill>
              <a:ea typeface="Times New Roman"/>
            </a:endParaRPr>
          </a:p>
          <a:p>
            <a:pPr marR="0"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Vs. 17: “E eu, quando vi, cai a seus pés como morto”</a:t>
            </a:r>
          </a:p>
          <a:p>
            <a:pPr marR="0"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b="1" kern="50" dirty="0" smtClean="0">
                <a:solidFill>
                  <a:srgbClr val="000000"/>
                </a:solidFill>
                <a:ea typeface="Times New Roman"/>
              </a:rPr>
              <a:t>Vs. 19: “Escreve as coisas que tens visto (visão de Jesus), e as que são (sete igrejas), e as que depois destas hão de acontecer (restante do livro)”</a:t>
            </a:r>
          </a:p>
          <a:p>
            <a:pPr marL="971550" marR="0" indent="-457200" algn="just"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endParaRPr lang="en-US" b="1" kern="50" dirty="0" smtClean="0">
              <a:ea typeface="Times New Roman"/>
            </a:endParaRPr>
          </a:p>
          <a:p>
            <a:pPr algn="just" hangingPunct="0">
              <a:spcBef>
                <a:spcPts val="0"/>
              </a:spcBef>
              <a:tabLst>
                <a:tab pos="-685800" algn="l"/>
                <a:tab pos="-457200" algn="l"/>
                <a:tab pos="0" algn="l"/>
                <a:tab pos="285750" algn="l"/>
                <a:tab pos="514350" algn="l"/>
                <a:tab pos="74295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400800" algn="l"/>
                <a:tab pos="6858000" algn="l"/>
                <a:tab pos="7315200" algn="l"/>
              </a:tabLst>
            </a:pPr>
            <a:r>
              <a:rPr lang="pt-BR" b="1" kern="50" dirty="0" smtClean="0">
                <a:solidFill>
                  <a:srgbClr val="000000"/>
                </a:solidFill>
                <a:ea typeface="Times New Roman"/>
              </a:rPr>
              <a:t> </a:t>
            </a:r>
            <a:endParaRPr lang="en-US" b="1" kern="50" dirty="0">
              <a:ea typeface="Times New Roman"/>
            </a:endParaRPr>
          </a:p>
        </p:txBody>
      </p:sp>
      <p:sp>
        <p:nvSpPr>
          <p:cNvPr id="6" name="Rectangle 5"/>
          <p:cNvSpPr/>
          <p:nvPr/>
        </p:nvSpPr>
        <p:spPr>
          <a:xfrm>
            <a:off x="1407947" y="208672"/>
            <a:ext cx="6304162"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Estudo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dissolv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520" y="1052736"/>
          <a:ext cx="8640959" cy="5722074"/>
        </p:xfrm>
        <a:graphic>
          <a:graphicData uri="http://schemas.openxmlformats.org/drawingml/2006/table">
            <a:tbl>
              <a:tblPr/>
              <a:tblGrid>
                <a:gridCol w="1080120"/>
                <a:gridCol w="1152128"/>
                <a:gridCol w="1224136"/>
                <a:gridCol w="648072"/>
                <a:gridCol w="1224136"/>
                <a:gridCol w="936104"/>
                <a:gridCol w="720080"/>
                <a:gridCol w="648072"/>
                <a:gridCol w="1008111"/>
              </a:tblGrid>
              <a:tr h="148806">
                <a:tc rowSpan="2">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Introdução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Passado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Presente</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Futuro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Conclusão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223">
                <a:tc vMerge="1">
                  <a:txBody>
                    <a:bodyPr/>
                    <a:lstStyle/>
                    <a:p>
                      <a:endParaRPr lang="pt-BR"/>
                    </a:p>
                  </a:txBody>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Pessoa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Possessão</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 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O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Programa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vMerge="1">
                  <a:txBody>
                    <a:bodyPr/>
                    <a:lstStyle/>
                    <a:p>
                      <a:endParaRPr lang="pt-BR"/>
                    </a:p>
                  </a:txBody>
                  <a:tcPr/>
                </a:tc>
              </a:tr>
              <a:tr h="744028">
                <a:tc rowSpan="2">
                  <a:txBody>
                    <a:bodyPr/>
                    <a:lstStyle/>
                    <a:p>
                      <a:pPr marL="0" marR="0">
                        <a:lnSpc>
                          <a:spcPct val="115000"/>
                        </a:lnSpc>
                        <a:spcBef>
                          <a:spcPts val="0"/>
                        </a:spcBef>
                        <a:spcAft>
                          <a:spcPts val="0"/>
                        </a:spcAft>
                      </a:pPr>
                      <a:r>
                        <a:rPr lang="pt-BR" sz="1400" b="1">
                          <a:latin typeface="Calibri"/>
                          <a:ea typeface="Calibri"/>
                          <a:cs typeface="Times New Roman"/>
                        </a:rPr>
                        <a:t>A. Propósito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Bênção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C. Saudações</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D. Declaração</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pt-BR" sz="1400" b="1" dirty="0">
                          <a:latin typeface="Calibri"/>
                          <a:ea typeface="Calibri"/>
                          <a:cs typeface="Times New Roman"/>
                        </a:rPr>
                        <a:t>A. A Visão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As Palavras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As</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Sete</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Igrejas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Igreja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Tribulação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Terra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dirty="0">
                          <a:latin typeface="Calibri"/>
                          <a:ea typeface="Calibri"/>
                          <a:cs typeface="Times New Roman"/>
                        </a:rPr>
                        <a: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Casamento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Céu</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Milênio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Estado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Final</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b="1" dirty="0">
                          <a:latin typeface="Calibri"/>
                          <a:ea typeface="Calibri"/>
                          <a:cs typeface="Times New Roman"/>
                        </a:rPr>
                        <a:t>A. Dedicação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Promessa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Convite</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Oração</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4473">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r>
                        <a:rPr lang="pt-BR" sz="1400" b="1" dirty="0">
                          <a:latin typeface="Calibri"/>
                          <a:ea typeface="Calibri"/>
                          <a:cs typeface="Times New Roman"/>
                        </a:rPr>
                        <a:t>A. Éfeso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t>
                      </a:r>
                      <a:r>
                        <a:rPr lang="pt-BR" sz="1400" b="1" dirty="0" err="1">
                          <a:latin typeface="Calibri"/>
                          <a:ea typeface="Calibri"/>
                          <a:cs typeface="Times New Roman"/>
                        </a:rPr>
                        <a:t>Esmirna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a:t>
                      </a:r>
                      <a:r>
                        <a:rPr lang="pt-BR" sz="1400" b="1" dirty="0" err="1">
                          <a:latin typeface="Calibri"/>
                          <a:ea typeface="Calibri"/>
                          <a:cs typeface="Times New Roman"/>
                        </a:rPr>
                        <a:t>Pérgamo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a:t>
                      </a:r>
                      <a:r>
                        <a:rPr lang="pt-BR" sz="1400" b="1" dirty="0" err="1">
                          <a:latin typeface="Calibri"/>
                          <a:ea typeface="Calibri"/>
                          <a:cs typeface="Times New Roman"/>
                        </a:rPr>
                        <a:t>Tiatira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E. </a:t>
                      </a:r>
                      <a:r>
                        <a:rPr lang="pt-BR" sz="1400" b="1" dirty="0" err="1">
                          <a:latin typeface="Calibri"/>
                          <a:ea typeface="Calibri"/>
                          <a:cs typeface="Times New Roman"/>
                        </a:rPr>
                        <a:t>Sardes</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F. Filadélfia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G. </a:t>
                      </a:r>
                      <a:r>
                        <a:rPr lang="pt-BR" sz="1400" b="1" dirty="0" err="1">
                          <a:latin typeface="Calibri"/>
                          <a:ea typeface="Calibri"/>
                          <a:cs typeface="Times New Roman"/>
                        </a:rPr>
                        <a:t>Laodicéia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Selos </a:t>
                      </a:r>
                      <a:r>
                        <a:rPr lang="pt-BR" sz="1400" b="1" dirty="0" smtClean="0">
                          <a:solidFill>
                            <a:schemeClr val="accent6">
                              <a:lumMod val="75000"/>
                            </a:schemeClr>
                          </a:solidFill>
                          <a:latin typeface="Calibri"/>
                          <a:ea typeface="Calibri"/>
                          <a:cs typeface="Times New Roman"/>
                        </a:rPr>
                        <a:t>Trombetas </a:t>
                      </a:r>
                      <a:r>
                        <a:rPr lang="pt-BR" sz="1400" b="1" dirty="0" smtClean="0">
                          <a:solidFill>
                            <a:srgbClr val="00B050"/>
                          </a:solidFill>
                          <a:latin typeface="Calibri"/>
                          <a:ea typeface="Calibri"/>
                          <a:cs typeface="Times New Roman"/>
                        </a:rPr>
                        <a:t>Salvas</a:t>
                      </a: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en-US" sz="1400" dirty="0">
                        <a:solidFill>
                          <a:srgbClr val="00B050"/>
                        </a:solidFill>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806">
                <a:tc>
                  <a:txBody>
                    <a:bodyPr/>
                    <a:lstStyle/>
                    <a:p>
                      <a:pPr marL="0" marR="0" algn="ctr">
                        <a:lnSpc>
                          <a:spcPct val="115000"/>
                        </a:lnSpc>
                        <a:spcBef>
                          <a:spcPts val="0"/>
                        </a:spcBef>
                        <a:spcAft>
                          <a:spcPts val="0"/>
                        </a:spcAft>
                      </a:pPr>
                      <a:r>
                        <a:rPr lang="pt-BR" sz="800" b="1" dirty="0">
                          <a:latin typeface="Calibri"/>
                          <a:ea typeface="Calibri"/>
                          <a:cs typeface="Times New Roman"/>
                        </a:rPr>
                        <a:t>1:1-8</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1:9-20</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2-3</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4-5</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6-18</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19</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20</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21:1-22:5</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22:6-21</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098952" y="208672"/>
            <a:ext cx="6922151"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TABELA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7" name="Rounded Rectangle 6"/>
          <p:cNvSpPr/>
          <p:nvPr/>
        </p:nvSpPr>
        <p:spPr>
          <a:xfrm>
            <a:off x="1259632" y="836712"/>
            <a:ext cx="6624736" cy="18002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576064"/>
          </a:xfrm>
        </p:spPr>
        <p:txBody>
          <a:bodyPr>
            <a:normAutofit fontScale="25000" lnSpcReduction="20000"/>
          </a:bodyPr>
          <a:lstStyle/>
          <a:p>
            <a:pPr marL="0" indent="0" algn="ctr">
              <a:buNone/>
            </a:pPr>
            <a:r>
              <a:rPr lang="pt-BR" sz="11200" b="1" dirty="0" smtClean="0"/>
              <a:t>A Volta de Cristo</a:t>
            </a:r>
          </a:p>
          <a:p>
            <a:pPr marL="0" indent="0">
              <a:buNone/>
            </a:pPr>
            <a:endParaRPr lang="pt-BR" dirty="0"/>
          </a:p>
          <a:p>
            <a:pPr marL="0" indent="0">
              <a:buNone/>
            </a:pPr>
            <a:endParaRPr lang="en-US" dirty="0"/>
          </a:p>
          <a:p>
            <a:pPr marL="0" lvl="0" indent="0">
              <a:buNone/>
            </a:pPr>
            <a:r>
              <a:rPr lang="en-US" dirty="0" smtClean="0"/>
              <a:t> </a:t>
            </a:r>
            <a:endParaRPr lang="pt-BR" dirty="0"/>
          </a:p>
        </p:txBody>
      </p:sp>
      <p:grpSp>
        <p:nvGrpSpPr>
          <p:cNvPr id="16" name="Group 15"/>
          <p:cNvGrpSpPr/>
          <p:nvPr/>
        </p:nvGrpSpPr>
        <p:grpSpPr>
          <a:xfrm>
            <a:off x="2869322" y="2308810"/>
            <a:ext cx="3384376" cy="364803"/>
            <a:chOff x="2339752" y="2204864"/>
            <a:chExt cx="4464496" cy="508819"/>
          </a:xfrm>
        </p:grpSpPr>
        <p:grpSp>
          <p:nvGrpSpPr>
            <p:cNvPr id="14" name="Group 13"/>
            <p:cNvGrpSpPr/>
            <p:nvPr/>
          </p:nvGrpSpPr>
          <p:grpSpPr>
            <a:xfrm>
              <a:off x="2339752" y="2204864"/>
              <a:ext cx="4464496" cy="504056"/>
              <a:chOff x="2267744" y="2204864"/>
              <a:chExt cx="4464496" cy="504056"/>
            </a:xfrm>
          </p:grpSpPr>
          <p:cxnSp>
            <p:nvCxnSpPr>
              <p:cNvPr id="8" name="Straight Connector 7"/>
              <p:cNvCxnSpPr/>
              <p:nvPr/>
            </p:nvCxnSpPr>
            <p:spPr>
              <a:xfrm>
                <a:off x="2267744" y="2708920"/>
                <a:ext cx="446449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96885"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98899"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4572000" y="2348880"/>
              <a:ext cx="0" cy="3648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855350" y="4109401"/>
            <a:ext cx="3384376" cy="364803"/>
            <a:chOff x="2339752" y="2204864"/>
            <a:chExt cx="4464496" cy="508819"/>
          </a:xfrm>
        </p:grpSpPr>
        <p:grpSp>
          <p:nvGrpSpPr>
            <p:cNvPr id="19" name="Group 13"/>
            <p:cNvGrpSpPr/>
            <p:nvPr/>
          </p:nvGrpSpPr>
          <p:grpSpPr>
            <a:xfrm>
              <a:off x="2339752" y="2204864"/>
              <a:ext cx="4464496" cy="504056"/>
              <a:chOff x="2267744" y="2204864"/>
              <a:chExt cx="4464496" cy="504056"/>
            </a:xfrm>
          </p:grpSpPr>
          <p:cxnSp>
            <p:nvCxnSpPr>
              <p:cNvPr id="21" name="Straight Connector 20"/>
              <p:cNvCxnSpPr/>
              <p:nvPr/>
            </p:nvCxnSpPr>
            <p:spPr>
              <a:xfrm>
                <a:off x="2267744" y="2708920"/>
                <a:ext cx="446449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96885"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98899"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4572000" y="2348880"/>
              <a:ext cx="0" cy="3648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750820" y="2719878"/>
            <a:ext cx="3672408" cy="400110"/>
          </a:xfrm>
          <a:prstGeom prst="rect">
            <a:avLst/>
          </a:prstGeom>
          <a:noFill/>
        </p:spPr>
        <p:txBody>
          <a:bodyPr wrap="square" rtlCol="0">
            <a:spAutoFit/>
          </a:bodyPr>
          <a:lstStyle/>
          <a:p>
            <a:pPr algn="ctr"/>
            <a:r>
              <a:rPr lang="pt-BR" sz="2000" b="1" dirty="0" smtClean="0"/>
              <a:t>Tribulação de Sete Anos</a:t>
            </a:r>
            <a:endParaRPr lang="pt-BR" sz="2000" b="1" dirty="0"/>
          </a:p>
        </p:txBody>
      </p:sp>
      <p:sp>
        <p:nvSpPr>
          <p:cNvPr id="32" name="TextBox 31"/>
          <p:cNvSpPr txBox="1"/>
          <p:nvPr/>
        </p:nvSpPr>
        <p:spPr>
          <a:xfrm>
            <a:off x="2710972" y="4522330"/>
            <a:ext cx="3672408" cy="400110"/>
          </a:xfrm>
          <a:prstGeom prst="rect">
            <a:avLst/>
          </a:prstGeom>
          <a:noFill/>
        </p:spPr>
        <p:txBody>
          <a:bodyPr wrap="square" rtlCol="0">
            <a:spAutoFit/>
          </a:bodyPr>
          <a:lstStyle/>
          <a:p>
            <a:pPr algn="ctr"/>
            <a:r>
              <a:rPr lang="pt-BR" sz="2000" b="1" dirty="0" smtClean="0"/>
              <a:t>Tribulação de Sete Anos</a:t>
            </a:r>
            <a:endParaRPr lang="pt-BR" sz="2000" b="1" dirty="0"/>
          </a:p>
        </p:txBody>
      </p:sp>
      <p:grpSp>
        <p:nvGrpSpPr>
          <p:cNvPr id="50" name="Group 49"/>
          <p:cNvGrpSpPr/>
          <p:nvPr/>
        </p:nvGrpSpPr>
        <p:grpSpPr>
          <a:xfrm>
            <a:off x="2739716" y="5913157"/>
            <a:ext cx="3672408" cy="828211"/>
            <a:chOff x="2739716" y="5913157"/>
            <a:chExt cx="3672408" cy="828211"/>
          </a:xfrm>
        </p:grpSpPr>
        <p:grpSp>
          <p:nvGrpSpPr>
            <p:cNvPr id="24" name="Group 23"/>
            <p:cNvGrpSpPr/>
            <p:nvPr/>
          </p:nvGrpSpPr>
          <p:grpSpPr>
            <a:xfrm>
              <a:off x="2859850" y="5913157"/>
              <a:ext cx="3384376" cy="364803"/>
              <a:chOff x="2339752" y="2204864"/>
              <a:chExt cx="4464496" cy="508819"/>
            </a:xfrm>
          </p:grpSpPr>
          <p:grpSp>
            <p:nvGrpSpPr>
              <p:cNvPr id="25" name="Group 13"/>
              <p:cNvGrpSpPr/>
              <p:nvPr/>
            </p:nvGrpSpPr>
            <p:grpSpPr>
              <a:xfrm>
                <a:off x="2339752" y="2204864"/>
                <a:ext cx="4464496" cy="504056"/>
                <a:chOff x="2267744" y="2204864"/>
                <a:chExt cx="4464496" cy="504056"/>
              </a:xfrm>
            </p:grpSpPr>
            <p:cxnSp>
              <p:nvCxnSpPr>
                <p:cNvPr id="27" name="Straight Connector 26"/>
                <p:cNvCxnSpPr/>
                <p:nvPr/>
              </p:nvCxnSpPr>
              <p:spPr>
                <a:xfrm>
                  <a:off x="2267744" y="2708920"/>
                  <a:ext cx="446449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96885"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98899" y="2204864"/>
                  <a:ext cx="0" cy="50405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572000" y="2348880"/>
                <a:ext cx="0" cy="3648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739716" y="6341258"/>
              <a:ext cx="3672408" cy="400110"/>
            </a:xfrm>
            <a:prstGeom prst="rect">
              <a:avLst/>
            </a:prstGeom>
            <a:noFill/>
          </p:spPr>
          <p:txBody>
            <a:bodyPr wrap="square" rtlCol="0">
              <a:spAutoFit/>
            </a:bodyPr>
            <a:lstStyle/>
            <a:p>
              <a:pPr algn="ctr"/>
              <a:r>
                <a:rPr lang="pt-BR" sz="2000" b="1" dirty="0" smtClean="0"/>
                <a:t>Tribulação de Sete Anos</a:t>
              </a:r>
              <a:endParaRPr lang="pt-BR" sz="2000" b="1" dirty="0"/>
            </a:p>
          </p:txBody>
        </p:sp>
      </p:grpSp>
      <p:sp>
        <p:nvSpPr>
          <p:cNvPr id="34" name="TextBox 33"/>
          <p:cNvSpPr txBox="1"/>
          <p:nvPr/>
        </p:nvSpPr>
        <p:spPr>
          <a:xfrm>
            <a:off x="216024" y="2276872"/>
            <a:ext cx="1835696" cy="400110"/>
          </a:xfrm>
          <a:prstGeom prst="rect">
            <a:avLst/>
          </a:prstGeom>
          <a:noFill/>
        </p:spPr>
        <p:txBody>
          <a:bodyPr wrap="square" rtlCol="0">
            <a:spAutoFit/>
          </a:bodyPr>
          <a:lstStyle/>
          <a:p>
            <a:pPr algn="ctr"/>
            <a:r>
              <a:rPr lang="pt-BR" sz="2000" b="1" dirty="0" smtClean="0"/>
              <a:t>Uma Volta:</a:t>
            </a:r>
            <a:endParaRPr lang="pt-BR" sz="2000" b="1" dirty="0"/>
          </a:p>
        </p:txBody>
      </p:sp>
      <p:sp>
        <p:nvSpPr>
          <p:cNvPr id="35" name="TextBox 34"/>
          <p:cNvSpPr txBox="1"/>
          <p:nvPr/>
        </p:nvSpPr>
        <p:spPr>
          <a:xfrm>
            <a:off x="153050" y="5796196"/>
            <a:ext cx="1835696" cy="400110"/>
          </a:xfrm>
          <a:prstGeom prst="rect">
            <a:avLst/>
          </a:prstGeom>
          <a:noFill/>
        </p:spPr>
        <p:txBody>
          <a:bodyPr wrap="square" rtlCol="0">
            <a:spAutoFit/>
          </a:bodyPr>
          <a:lstStyle/>
          <a:p>
            <a:pPr algn="ctr"/>
            <a:r>
              <a:rPr lang="pt-BR" sz="2000" b="1" dirty="0" smtClean="0"/>
              <a:t>Duas voltas:</a:t>
            </a:r>
            <a:endParaRPr lang="pt-BR" sz="2000" b="1" dirty="0"/>
          </a:p>
        </p:txBody>
      </p:sp>
      <p:sp>
        <p:nvSpPr>
          <p:cNvPr id="36" name="TextBox 35"/>
          <p:cNvSpPr txBox="1"/>
          <p:nvPr/>
        </p:nvSpPr>
        <p:spPr>
          <a:xfrm rot="20788258">
            <a:off x="5937240" y="5285528"/>
            <a:ext cx="1835696" cy="400110"/>
          </a:xfrm>
          <a:prstGeom prst="rect">
            <a:avLst/>
          </a:prstGeom>
          <a:noFill/>
        </p:spPr>
        <p:txBody>
          <a:bodyPr wrap="square" rtlCol="0">
            <a:spAutoFit/>
          </a:bodyPr>
          <a:lstStyle/>
          <a:p>
            <a:pPr algn="ctr"/>
            <a:r>
              <a:rPr lang="pt-BR" sz="2000" b="1" dirty="0" smtClean="0"/>
              <a:t>Revelação</a:t>
            </a:r>
            <a:endParaRPr lang="pt-BR" sz="2000" b="1" dirty="0"/>
          </a:p>
        </p:txBody>
      </p:sp>
      <p:sp>
        <p:nvSpPr>
          <p:cNvPr id="39" name="TextBox 38"/>
          <p:cNvSpPr txBox="1"/>
          <p:nvPr/>
        </p:nvSpPr>
        <p:spPr>
          <a:xfrm>
            <a:off x="179546" y="4059468"/>
            <a:ext cx="1835696" cy="400110"/>
          </a:xfrm>
          <a:prstGeom prst="rect">
            <a:avLst/>
          </a:prstGeom>
          <a:noFill/>
        </p:spPr>
        <p:txBody>
          <a:bodyPr wrap="square" rtlCol="0">
            <a:spAutoFit/>
          </a:bodyPr>
          <a:lstStyle/>
          <a:p>
            <a:pPr algn="ctr"/>
            <a:r>
              <a:rPr lang="pt-BR" sz="2000" b="1" dirty="0" smtClean="0"/>
              <a:t>Três Voltas:</a:t>
            </a:r>
            <a:endParaRPr lang="pt-BR" sz="2000" b="1" dirty="0"/>
          </a:p>
        </p:txBody>
      </p:sp>
      <p:grpSp>
        <p:nvGrpSpPr>
          <p:cNvPr id="58" name="Group 57"/>
          <p:cNvGrpSpPr/>
          <p:nvPr/>
        </p:nvGrpSpPr>
        <p:grpSpPr>
          <a:xfrm>
            <a:off x="6171674" y="1516722"/>
            <a:ext cx="1835696" cy="870951"/>
            <a:chOff x="6297822" y="1981985"/>
            <a:chExt cx="1835696" cy="870951"/>
          </a:xfrm>
        </p:grpSpPr>
        <p:sp>
          <p:nvSpPr>
            <p:cNvPr id="38" name="Down Arrow 37"/>
            <p:cNvSpPr/>
            <p:nvPr/>
          </p:nvSpPr>
          <p:spPr>
            <a:xfrm>
              <a:off x="6444208" y="249289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TextBox 39"/>
            <p:cNvSpPr txBox="1"/>
            <p:nvPr/>
          </p:nvSpPr>
          <p:spPr>
            <a:xfrm rot="20788258">
              <a:off x="6297822" y="1981985"/>
              <a:ext cx="1835696" cy="400110"/>
            </a:xfrm>
            <a:prstGeom prst="rect">
              <a:avLst/>
            </a:prstGeom>
            <a:noFill/>
          </p:spPr>
          <p:txBody>
            <a:bodyPr wrap="square" rtlCol="0">
              <a:spAutoFit/>
            </a:bodyPr>
            <a:lstStyle/>
            <a:p>
              <a:pPr algn="ctr"/>
              <a:r>
                <a:rPr lang="pt-BR" sz="2000" b="1" dirty="0" smtClean="0"/>
                <a:t>Segunda Volta</a:t>
              </a:r>
              <a:endParaRPr lang="pt-BR" sz="2000" b="1" dirty="0"/>
            </a:p>
          </p:txBody>
        </p:sp>
      </p:grpSp>
      <p:sp>
        <p:nvSpPr>
          <p:cNvPr id="44" name="Down Arrow 43"/>
          <p:cNvSpPr/>
          <p:nvPr/>
        </p:nvSpPr>
        <p:spPr>
          <a:xfrm>
            <a:off x="6300192" y="573325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1" name="Group 50"/>
          <p:cNvGrpSpPr/>
          <p:nvPr/>
        </p:nvGrpSpPr>
        <p:grpSpPr>
          <a:xfrm>
            <a:off x="2606794" y="5167711"/>
            <a:ext cx="1835696" cy="925585"/>
            <a:chOff x="2606794" y="5167711"/>
            <a:chExt cx="1835696" cy="925585"/>
          </a:xfrm>
        </p:grpSpPr>
        <p:sp>
          <p:nvSpPr>
            <p:cNvPr id="37" name="TextBox 36"/>
            <p:cNvSpPr txBox="1"/>
            <p:nvPr/>
          </p:nvSpPr>
          <p:spPr>
            <a:xfrm rot="20605656">
              <a:off x="2606794" y="5167711"/>
              <a:ext cx="1835696" cy="400110"/>
            </a:xfrm>
            <a:prstGeom prst="rect">
              <a:avLst/>
            </a:prstGeom>
            <a:noFill/>
          </p:spPr>
          <p:txBody>
            <a:bodyPr wrap="square" rtlCol="0">
              <a:spAutoFit/>
            </a:bodyPr>
            <a:lstStyle/>
            <a:p>
              <a:pPr algn="ctr"/>
              <a:r>
                <a:rPr lang="pt-BR" sz="2000" b="1" dirty="0" smtClean="0"/>
                <a:t>Arrebatamento</a:t>
              </a:r>
              <a:endParaRPr lang="pt-BR" sz="2000" b="1" dirty="0"/>
            </a:p>
          </p:txBody>
        </p:sp>
        <p:sp>
          <p:nvSpPr>
            <p:cNvPr id="45" name="Down Arrow 44"/>
            <p:cNvSpPr/>
            <p:nvPr/>
          </p:nvSpPr>
          <p:spPr>
            <a:xfrm>
              <a:off x="2699792" y="573325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 name="Group 48"/>
          <p:cNvGrpSpPr/>
          <p:nvPr/>
        </p:nvGrpSpPr>
        <p:grpSpPr>
          <a:xfrm>
            <a:off x="5904656" y="3467906"/>
            <a:ext cx="1835696" cy="807768"/>
            <a:chOff x="6089640" y="5437928"/>
            <a:chExt cx="1835696" cy="807768"/>
          </a:xfrm>
        </p:grpSpPr>
        <p:sp>
          <p:nvSpPr>
            <p:cNvPr id="47" name="TextBox 46"/>
            <p:cNvSpPr txBox="1"/>
            <p:nvPr/>
          </p:nvSpPr>
          <p:spPr>
            <a:xfrm rot="20788258">
              <a:off x="6089640" y="5437928"/>
              <a:ext cx="1835696" cy="400110"/>
            </a:xfrm>
            <a:prstGeom prst="rect">
              <a:avLst/>
            </a:prstGeom>
            <a:noFill/>
          </p:spPr>
          <p:txBody>
            <a:bodyPr wrap="square" rtlCol="0">
              <a:spAutoFit/>
            </a:bodyPr>
            <a:lstStyle/>
            <a:p>
              <a:pPr algn="ctr"/>
              <a:r>
                <a:rPr lang="pt-BR" sz="2000" b="1" dirty="0" smtClean="0"/>
                <a:t>Revelação</a:t>
              </a:r>
              <a:endParaRPr lang="pt-BR" sz="2000" b="1" dirty="0"/>
            </a:p>
          </p:txBody>
        </p:sp>
        <p:sp>
          <p:nvSpPr>
            <p:cNvPr id="48" name="Down Arrow 47"/>
            <p:cNvSpPr/>
            <p:nvPr/>
          </p:nvSpPr>
          <p:spPr>
            <a:xfrm>
              <a:off x="6452592" y="588565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2" name="Group 51"/>
          <p:cNvGrpSpPr/>
          <p:nvPr/>
        </p:nvGrpSpPr>
        <p:grpSpPr>
          <a:xfrm>
            <a:off x="2628766" y="3356992"/>
            <a:ext cx="1835696" cy="913463"/>
            <a:chOff x="2637790" y="5179833"/>
            <a:chExt cx="1835696" cy="913463"/>
          </a:xfrm>
        </p:grpSpPr>
        <p:sp>
          <p:nvSpPr>
            <p:cNvPr id="53" name="TextBox 52"/>
            <p:cNvSpPr txBox="1"/>
            <p:nvPr/>
          </p:nvSpPr>
          <p:spPr>
            <a:xfrm rot="20605656">
              <a:off x="2637790" y="5179833"/>
              <a:ext cx="1835696" cy="707886"/>
            </a:xfrm>
            <a:prstGeom prst="rect">
              <a:avLst/>
            </a:prstGeom>
            <a:noFill/>
          </p:spPr>
          <p:txBody>
            <a:bodyPr wrap="square" rtlCol="0">
              <a:spAutoFit/>
            </a:bodyPr>
            <a:lstStyle/>
            <a:p>
              <a:pPr algn="ctr"/>
              <a:r>
                <a:rPr lang="pt-BR" sz="2000" b="1" dirty="0" smtClean="0"/>
                <a:t>Arrebatamento</a:t>
              </a:r>
            </a:p>
            <a:p>
              <a:pPr algn="ctr"/>
              <a:r>
                <a:rPr lang="pt-BR" sz="2000" b="1" dirty="0" smtClean="0"/>
                <a:t>Parcial</a:t>
              </a:r>
              <a:endParaRPr lang="pt-BR" sz="2000" b="1" dirty="0"/>
            </a:p>
          </p:txBody>
        </p:sp>
        <p:sp>
          <p:nvSpPr>
            <p:cNvPr id="54" name="Down Arrow 53"/>
            <p:cNvSpPr/>
            <p:nvPr/>
          </p:nvSpPr>
          <p:spPr>
            <a:xfrm>
              <a:off x="2699792" y="573325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7" name="Multiply 56"/>
          <p:cNvSpPr/>
          <p:nvPr/>
        </p:nvSpPr>
        <p:spPr>
          <a:xfrm>
            <a:off x="2483768" y="2245876"/>
            <a:ext cx="4176464" cy="576064"/>
          </a:xfrm>
          <a:prstGeom prst="mathMultiply">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9" name="Group 58"/>
          <p:cNvGrpSpPr/>
          <p:nvPr/>
        </p:nvGrpSpPr>
        <p:grpSpPr>
          <a:xfrm>
            <a:off x="4294966" y="3382506"/>
            <a:ext cx="1835696" cy="913319"/>
            <a:chOff x="2637790" y="5179977"/>
            <a:chExt cx="1835696" cy="913319"/>
          </a:xfrm>
        </p:grpSpPr>
        <p:sp>
          <p:nvSpPr>
            <p:cNvPr id="60" name="TextBox 59"/>
            <p:cNvSpPr txBox="1"/>
            <p:nvPr/>
          </p:nvSpPr>
          <p:spPr>
            <a:xfrm rot="20605656">
              <a:off x="2637790" y="5179977"/>
              <a:ext cx="1835696" cy="707886"/>
            </a:xfrm>
            <a:prstGeom prst="rect">
              <a:avLst/>
            </a:prstGeom>
            <a:noFill/>
          </p:spPr>
          <p:txBody>
            <a:bodyPr wrap="square" rtlCol="0">
              <a:spAutoFit/>
            </a:bodyPr>
            <a:lstStyle/>
            <a:p>
              <a:pPr algn="ctr"/>
              <a:r>
                <a:rPr lang="pt-BR" sz="2000" b="1" dirty="0" smtClean="0"/>
                <a:t>Arrebatamento</a:t>
              </a:r>
            </a:p>
            <a:p>
              <a:pPr algn="ctr"/>
              <a:r>
                <a:rPr lang="pt-BR" sz="2000" b="1" dirty="0" smtClean="0"/>
                <a:t>Dos Outros</a:t>
              </a:r>
              <a:endParaRPr lang="pt-BR" sz="2000" b="1" dirty="0"/>
            </a:p>
          </p:txBody>
        </p:sp>
        <p:sp>
          <p:nvSpPr>
            <p:cNvPr id="61" name="Down Arrow 60"/>
            <p:cNvSpPr/>
            <p:nvPr/>
          </p:nvSpPr>
          <p:spPr>
            <a:xfrm>
              <a:off x="2699792" y="5733256"/>
              <a:ext cx="144016"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3" name="Rectangle 62"/>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pic>
        <p:nvPicPr>
          <p:cNvPr id="4098" name="Picture 2" descr="https://s-media-cache-ak0.pinimg.com/736x/4e/5c/f7/4e5cf7d4ccb9c59b6620a9c71944d51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64288" y="5589240"/>
            <a:ext cx="1080120" cy="906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dissolve">
                                      <p:cBhvr>
                                        <p:cTn id="13" dur="500"/>
                                        <p:tgtEl>
                                          <p:spTgt spid="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dissolv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dissolve">
                                      <p:cBhvr>
                                        <p:cTn id="29" dur="500"/>
                                        <p:tgtEl>
                                          <p:spTgt spid="3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500"/>
                                        <p:tgtEl>
                                          <p:spTgt spid="39"/>
                                        </p:tgtEl>
                                      </p:cBhvr>
                                    </p:animEffect>
                                  </p:childTnLst>
                                </p:cTn>
                              </p:par>
                              <p:par>
                                <p:cTn id="33" presetID="9"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dissolve">
                                      <p:cBhvr>
                                        <p:cTn id="35" dur="500"/>
                                        <p:tgtEl>
                                          <p:spTgt spid="49"/>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dissolv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35" presetClass="emph" presetSubtype="0" repeatCount="2000" fill="hold" nodeType="clickEffect">
                                  <p:stCondLst>
                                    <p:cond delay="0"/>
                                  </p:stCondLst>
                                  <p:childTnLst>
                                    <p:anim calcmode="discrete" valueType="str">
                                      <p:cBhvr>
                                        <p:cTn id="45" dur="1000" fill="hold"/>
                                        <p:tgtEl>
                                          <p:spTgt spid="59"/>
                                        </p:tgtEl>
                                        <p:attrNameLst>
                                          <p:attrName>style.visibility</p:attrName>
                                        </p:attrNameLst>
                                      </p:cBhvr>
                                      <p:tavLst>
                                        <p:tav tm="0">
                                          <p:val>
                                            <p:strVal val="hidden"/>
                                          </p:val>
                                        </p:tav>
                                        <p:tav tm="50000">
                                          <p:val>
                                            <p:strVal val="visible"/>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dissolve">
                                      <p:cBhvr>
                                        <p:cTn id="50" dur="500"/>
                                        <p:tgtEl>
                                          <p:spTgt spid="50"/>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ssolve">
                                      <p:cBhvr>
                                        <p:cTn id="53" dur="500"/>
                                        <p:tgtEl>
                                          <p:spTgt spid="3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dissolve">
                                      <p:cBhvr>
                                        <p:cTn id="56" dur="500"/>
                                        <p:tgtEl>
                                          <p:spTgt spid="3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dissolve">
                                      <p:cBhvr>
                                        <p:cTn id="59" dur="500"/>
                                        <p:tgtEl>
                                          <p:spTgt spid="44"/>
                                        </p:tgtEl>
                                      </p:cBhvr>
                                    </p:animEffect>
                                  </p:childTnLst>
                                </p:cTn>
                              </p:par>
                              <p:par>
                                <p:cTn id="60" presetID="9" presetClass="entr" presetSubtype="0"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dissolv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4098"/>
                                        </p:tgtEl>
                                        <p:attrNameLst>
                                          <p:attrName>style.visibility</p:attrName>
                                        </p:attrNameLst>
                                      </p:cBhvr>
                                      <p:to>
                                        <p:strVal val="visible"/>
                                      </p:to>
                                    </p:set>
                                    <p:animEffect transition="in" filter="dissolve">
                                      <p:cBhvr>
                                        <p:cTn id="6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6" grpId="0"/>
      <p:bldP spid="39" grpId="0"/>
      <p:bldP spid="44" grpId="0" animBg="1"/>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520" y="1052736"/>
          <a:ext cx="8640959" cy="5722074"/>
        </p:xfrm>
        <a:graphic>
          <a:graphicData uri="http://schemas.openxmlformats.org/drawingml/2006/table">
            <a:tbl>
              <a:tblPr/>
              <a:tblGrid>
                <a:gridCol w="1080120"/>
                <a:gridCol w="1152128"/>
                <a:gridCol w="1224136"/>
                <a:gridCol w="648072"/>
                <a:gridCol w="1224136"/>
                <a:gridCol w="936104"/>
                <a:gridCol w="720080"/>
                <a:gridCol w="648072"/>
                <a:gridCol w="1008111"/>
              </a:tblGrid>
              <a:tr h="148806">
                <a:tc rowSpan="2">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Introdução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Passado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Presente</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Futuro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Conclusão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223">
                <a:tc vMerge="1">
                  <a:txBody>
                    <a:bodyPr/>
                    <a:lstStyle/>
                    <a:p>
                      <a:endParaRPr lang="pt-BR"/>
                    </a:p>
                  </a:txBody>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Pessoa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Possessão</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 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O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Programa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vMerge="1">
                  <a:txBody>
                    <a:bodyPr/>
                    <a:lstStyle/>
                    <a:p>
                      <a:endParaRPr lang="pt-BR"/>
                    </a:p>
                  </a:txBody>
                  <a:tcPr/>
                </a:tc>
              </a:tr>
              <a:tr h="744028">
                <a:tc rowSpan="2">
                  <a:txBody>
                    <a:bodyPr/>
                    <a:lstStyle/>
                    <a:p>
                      <a:pPr marL="0" marR="0">
                        <a:lnSpc>
                          <a:spcPct val="115000"/>
                        </a:lnSpc>
                        <a:spcBef>
                          <a:spcPts val="0"/>
                        </a:spcBef>
                        <a:spcAft>
                          <a:spcPts val="0"/>
                        </a:spcAft>
                      </a:pPr>
                      <a:r>
                        <a:rPr lang="pt-BR" sz="1400" b="1">
                          <a:latin typeface="Calibri"/>
                          <a:ea typeface="Calibri"/>
                          <a:cs typeface="Times New Roman"/>
                        </a:rPr>
                        <a:t>A. Propósito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Bênção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C. Saudações</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D. Declaração</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pt-BR" sz="1400" b="1" dirty="0">
                          <a:latin typeface="Calibri"/>
                          <a:ea typeface="Calibri"/>
                          <a:cs typeface="Times New Roman"/>
                        </a:rPr>
                        <a:t>A. A Visão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As Palavras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As</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Sete</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Igrejas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Igreja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Tribulação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Terra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dirty="0">
                          <a:latin typeface="Calibri"/>
                          <a:ea typeface="Calibri"/>
                          <a:cs typeface="Times New Roman"/>
                        </a:rPr>
                        <a: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Casamento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Céu</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Milênio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Estado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Final</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b="1" dirty="0">
                          <a:latin typeface="Calibri"/>
                          <a:ea typeface="Calibri"/>
                          <a:cs typeface="Times New Roman"/>
                        </a:rPr>
                        <a:t>A. Dedicação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Promessa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Convite</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Oração</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4473">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r>
                        <a:rPr lang="pt-BR" sz="1400" b="1" dirty="0">
                          <a:latin typeface="Calibri"/>
                          <a:ea typeface="Calibri"/>
                          <a:cs typeface="Times New Roman"/>
                        </a:rPr>
                        <a:t>A. Éfeso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t>
                      </a:r>
                      <a:r>
                        <a:rPr lang="pt-BR" sz="1400" b="1" dirty="0" err="1">
                          <a:latin typeface="Calibri"/>
                          <a:ea typeface="Calibri"/>
                          <a:cs typeface="Times New Roman"/>
                        </a:rPr>
                        <a:t>Esmirna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a:t>
                      </a:r>
                      <a:r>
                        <a:rPr lang="pt-BR" sz="1400" b="1" dirty="0" err="1">
                          <a:latin typeface="Calibri"/>
                          <a:ea typeface="Calibri"/>
                          <a:cs typeface="Times New Roman"/>
                        </a:rPr>
                        <a:t>Pérgamo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a:t>
                      </a:r>
                      <a:r>
                        <a:rPr lang="pt-BR" sz="1400" b="1" dirty="0" err="1">
                          <a:latin typeface="Calibri"/>
                          <a:ea typeface="Calibri"/>
                          <a:cs typeface="Times New Roman"/>
                        </a:rPr>
                        <a:t>Tiatira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E. </a:t>
                      </a:r>
                      <a:r>
                        <a:rPr lang="pt-BR" sz="1400" b="1" dirty="0" err="1">
                          <a:latin typeface="Calibri"/>
                          <a:ea typeface="Calibri"/>
                          <a:cs typeface="Times New Roman"/>
                        </a:rPr>
                        <a:t>Sardes</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F. Filadélfia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G. </a:t>
                      </a:r>
                      <a:r>
                        <a:rPr lang="pt-BR" sz="1400" b="1" dirty="0" err="1">
                          <a:latin typeface="Calibri"/>
                          <a:ea typeface="Calibri"/>
                          <a:cs typeface="Times New Roman"/>
                        </a:rPr>
                        <a:t>Laodicéia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Selos </a:t>
                      </a:r>
                      <a:r>
                        <a:rPr lang="pt-BR" sz="1400" b="1" dirty="0" smtClean="0">
                          <a:solidFill>
                            <a:schemeClr val="accent6">
                              <a:lumMod val="75000"/>
                            </a:schemeClr>
                          </a:solidFill>
                          <a:latin typeface="Calibri"/>
                          <a:ea typeface="Calibri"/>
                          <a:cs typeface="Times New Roman"/>
                        </a:rPr>
                        <a:t>Trombetas </a:t>
                      </a:r>
                      <a:r>
                        <a:rPr lang="pt-BR" sz="1400" b="1" dirty="0" smtClean="0">
                          <a:solidFill>
                            <a:srgbClr val="00B050"/>
                          </a:solidFill>
                          <a:latin typeface="Calibri"/>
                          <a:ea typeface="Calibri"/>
                          <a:cs typeface="Times New Roman"/>
                        </a:rPr>
                        <a:t>Salvas</a:t>
                      </a: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en-US" sz="1400" dirty="0">
                        <a:solidFill>
                          <a:srgbClr val="00B050"/>
                        </a:solidFill>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806">
                <a:tc>
                  <a:txBody>
                    <a:bodyPr/>
                    <a:lstStyle/>
                    <a:p>
                      <a:pPr marL="0" marR="0">
                        <a:lnSpc>
                          <a:spcPct val="115000"/>
                        </a:lnSpc>
                        <a:spcBef>
                          <a:spcPts val="0"/>
                        </a:spcBef>
                        <a:spcAft>
                          <a:spcPts val="0"/>
                        </a:spcAft>
                      </a:pPr>
                      <a:r>
                        <a:rPr lang="pt-BR" sz="800" b="1" dirty="0">
                          <a:latin typeface="Calibri"/>
                          <a:ea typeface="Calibri"/>
                          <a:cs typeface="Times New Roman"/>
                        </a:rPr>
                        <a:t>1:1-8</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1:9-20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2-3</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4-5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6-18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19</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21:1-22:5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22:6-21</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098952" y="208672"/>
            <a:ext cx="6922151"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TABELA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7" name="Rounded Rectangle 6"/>
          <p:cNvSpPr/>
          <p:nvPr/>
        </p:nvSpPr>
        <p:spPr>
          <a:xfrm>
            <a:off x="1259632" y="836712"/>
            <a:ext cx="6696744" cy="568863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ctangle 5"/>
          <p:cNvSpPr/>
          <p:nvPr/>
        </p:nvSpPr>
        <p:spPr>
          <a:xfrm>
            <a:off x="2483768" y="3662277"/>
            <a:ext cx="1224136" cy="830997"/>
          </a:xfrm>
          <a:prstGeom prst="rect">
            <a:avLst/>
          </a:prstGeom>
          <a:solidFill>
            <a:srgbClr val="FFC000">
              <a:alpha val="56000"/>
            </a:srgbClr>
          </a:solidFill>
          <a:ln>
            <a:solidFill>
              <a:schemeClr val="tx1"/>
            </a:solidFill>
          </a:ln>
        </p:spPr>
        <p:txBody>
          <a:bodyPr wrap="square">
            <a:spAutoFit/>
          </a:bodyPr>
          <a:lstStyle/>
          <a:p>
            <a:pPr marR="0" algn="ctr"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sz="2400" b="1" kern="50" dirty="0" smtClean="0">
                <a:solidFill>
                  <a:srgbClr val="000000"/>
                </a:solidFill>
                <a:ea typeface="Times New Roman"/>
              </a:rPr>
              <a:t>“as que são”</a:t>
            </a:r>
            <a:endParaRPr lang="pt-BR" sz="2400" b="1" kern="50" dirty="0">
              <a:solidFill>
                <a:srgbClr val="000000"/>
              </a:solidFill>
              <a:ea typeface="Times New Roman"/>
            </a:endParaRPr>
          </a:p>
        </p:txBody>
      </p:sp>
      <p:sp>
        <p:nvSpPr>
          <p:cNvPr id="8" name="Rectangle 7"/>
          <p:cNvSpPr/>
          <p:nvPr/>
        </p:nvSpPr>
        <p:spPr>
          <a:xfrm>
            <a:off x="3707904" y="3663723"/>
            <a:ext cx="4176464" cy="830997"/>
          </a:xfrm>
          <a:prstGeom prst="rect">
            <a:avLst/>
          </a:prstGeom>
          <a:solidFill>
            <a:srgbClr val="FFC000">
              <a:alpha val="56000"/>
            </a:srgbClr>
          </a:solidFill>
          <a:ln>
            <a:solidFill>
              <a:schemeClr val="tx1"/>
            </a:solidFill>
          </a:ln>
        </p:spPr>
        <p:txBody>
          <a:bodyPr wrap="square">
            <a:spAutoFit/>
          </a:bodyPr>
          <a:lstStyle/>
          <a:p>
            <a:pPr marR="0" algn="ctr"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sz="2400" b="1" kern="50" dirty="0" smtClean="0">
                <a:solidFill>
                  <a:srgbClr val="000000"/>
                </a:solidFill>
                <a:ea typeface="Times New Roman"/>
              </a:rPr>
              <a:t>“as que depois destas hão de acontecer”</a:t>
            </a:r>
            <a:endParaRPr lang="pt-BR" sz="2400" b="1" kern="50" dirty="0">
              <a:solidFill>
                <a:srgbClr val="000000"/>
              </a:solidFill>
              <a:ea typeface="Times New Roman"/>
            </a:endParaRPr>
          </a:p>
        </p:txBody>
      </p:sp>
      <p:sp>
        <p:nvSpPr>
          <p:cNvPr id="9" name="Rectangle 8"/>
          <p:cNvSpPr/>
          <p:nvPr/>
        </p:nvSpPr>
        <p:spPr>
          <a:xfrm>
            <a:off x="1331640" y="3650248"/>
            <a:ext cx="1152128" cy="1938992"/>
          </a:xfrm>
          <a:prstGeom prst="rect">
            <a:avLst/>
          </a:prstGeom>
          <a:solidFill>
            <a:srgbClr val="FFC000">
              <a:alpha val="56000"/>
            </a:srgbClr>
          </a:solidFill>
          <a:ln>
            <a:solidFill>
              <a:schemeClr val="tx1"/>
            </a:solidFill>
          </a:ln>
        </p:spPr>
        <p:txBody>
          <a:bodyPr wrap="square">
            <a:spAutoFit/>
          </a:bodyPr>
          <a:lstStyle/>
          <a:p>
            <a:pPr marR="0" algn="ctr" hangingPunct="0">
              <a:spcBef>
                <a:spcPts val="0"/>
              </a:spcBef>
              <a:spcAft>
                <a:spcPts val="0"/>
              </a:spcAft>
              <a:tabLst>
                <a:tab pos="742950" algn="l"/>
                <a:tab pos="857250" algn="l"/>
                <a:tab pos="1085850" algn="l"/>
                <a:tab pos="1314450" algn="l"/>
                <a:tab pos="1543050" algn="l"/>
                <a:tab pos="1771650" algn="l"/>
                <a:tab pos="2000250" algn="l"/>
                <a:tab pos="2228850" algn="l"/>
                <a:tab pos="2457450" algn="l"/>
                <a:tab pos="2686050" algn="l"/>
                <a:tab pos="2914650" algn="l"/>
                <a:tab pos="3143250" algn="l"/>
                <a:tab pos="3371850" algn="l"/>
                <a:tab pos="3600450" algn="l"/>
                <a:tab pos="3829050" algn="l"/>
                <a:tab pos="4057650" algn="l"/>
                <a:tab pos="4286250" algn="l"/>
                <a:tab pos="4514850" algn="l"/>
                <a:tab pos="4743450" algn="l"/>
                <a:tab pos="4972050" algn="l"/>
                <a:tab pos="5200650" algn="l"/>
                <a:tab pos="5657850" algn="l"/>
                <a:tab pos="6115050" algn="l"/>
                <a:tab pos="6572250" algn="l"/>
                <a:tab pos="7029450" algn="l"/>
                <a:tab pos="7486650" algn="l"/>
                <a:tab pos="7943850" algn="l"/>
                <a:tab pos="8401050" algn="l"/>
                <a:tab pos="8858250" algn="l"/>
                <a:tab pos="9315450" algn="l"/>
                <a:tab pos="9772650" algn="l"/>
                <a:tab pos="10229850" algn="l"/>
              </a:tabLst>
            </a:pPr>
            <a:r>
              <a:rPr lang="pt-BR" sz="2400" b="1" kern="50" dirty="0" smtClean="0">
                <a:solidFill>
                  <a:srgbClr val="000000"/>
                </a:solidFill>
                <a:ea typeface="Times New Roman"/>
              </a:rPr>
              <a:t>“as coisas que tens visto”</a:t>
            </a:r>
            <a:endParaRPr lang="pt-BR" sz="2400" b="1" kern="50" dirty="0">
              <a:solidFill>
                <a:srgbClr val="000000"/>
              </a:solidFill>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520" y="1052736"/>
          <a:ext cx="8640959" cy="5722074"/>
        </p:xfrm>
        <a:graphic>
          <a:graphicData uri="http://schemas.openxmlformats.org/drawingml/2006/table">
            <a:tbl>
              <a:tblPr/>
              <a:tblGrid>
                <a:gridCol w="1080120"/>
                <a:gridCol w="1152128"/>
                <a:gridCol w="1224136"/>
                <a:gridCol w="648072"/>
                <a:gridCol w="1224136"/>
                <a:gridCol w="936104"/>
                <a:gridCol w="720080"/>
                <a:gridCol w="648072"/>
                <a:gridCol w="1008111"/>
              </a:tblGrid>
              <a:tr h="148806">
                <a:tc rowSpan="2">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Introdução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Passado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Presente</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Futuro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marL="0" marR="0" algn="ctr">
                        <a:lnSpc>
                          <a:spcPct val="115000"/>
                        </a:lnSpc>
                        <a:spcBef>
                          <a:spcPts val="0"/>
                        </a:spcBef>
                        <a:spcAft>
                          <a:spcPts val="0"/>
                        </a:spcAft>
                      </a:pPr>
                      <a:r>
                        <a:rPr lang="pt-BR" sz="1600" b="1">
                          <a:latin typeface="Arial" pitchFamily="34" charset="0"/>
                          <a:ea typeface="Calibri"/>
                          <a:cs typeface="Arial" pitchFamily="34" charset="0"/>
                        </a:rPr>
                        <a:t>Conclusão</a:t>
                      </a:r>
                      <a:endParaRPr lang="en-US" sz="160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223">
                <a:tc vMerge="1">
                  <a:txBody>
                    <a:bodyPr/>
                    <a:lstStyle/>
                    <a:p>
                      <a:endParaRPr lang="pt-BR"/>
                    </a:p>
                  </a:txBody>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Pessoa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Possessão</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 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15000"/>
                        </a:lnSpc>
                        <a:spcBef>
                          <a:spcPts val="0"/>
                        </a:spcBef>
                        <a:spcAft>
                          <a:spcPts val="0"/>
                        </a:spcAft>
                      </a:pPr>
                      <a:r>
                        <a:rPr lang="pt-BR" sz="1600" b="1" dirty="0">
                          <a:latin typeface="Arial" pitchFamily="34" charset="0"/>
                          <a:ea typeface="Calibri"/>
                          <a:cs typeface="Arial" pitchFamily="34" charset="0"/>
                        </a:rPr>
                        <a:t>O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Programa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de </a:t>
                      </a:r>
                      <a:endParaRPr lang="en-US" sz="1600" dirty="0">
                        <a:latin typeface="Arial" pitchFamily="34" charset="0"/>
                        <a:ea typeface="Calibri"/>
                        <a:cs typeface="Arial" pitchFamily="34" charset="0"/>
                      </a:endParaRPr>
                    </a:p>
                    <a:p>
                      <a:pPr marL="0" marR="0" algn="ctr">
                        <a:lnSpc>
                          <a:spcPct val="115000"/>
                        </a:lnSpc>
                        <a:spcBef>
                          <a:spcPts val="0"/>
                        </a:spcBef>
                        <a:spcAft>
                          <a:spcPts val="0"/>
                        </a:spcAft>
                      </a:pPr>
                      <a:r>
                        <a:rPr lang="pt-BR" sz="1600" b="1" dirty="0">
                          <a:latin typeface="Arial" pitchFamily="34" charset="0"/>
                          <a:ea typeface="Calibri"/>
                          <a:cs typeface="Arial" pitchFamily="34" charset="0"/>
                        </a:rPr>
                        <a:t>Cristo</a:t>
                      </a:r>
                      <a:endParaRPr lang="en-US" sz="1600" dirty="0">
                        <a:latin typeface="Arial" pitchFamily="34" charset="0"/>
                        <a:ea typeface="Calibri"/>
                        <a:cs typeface="Arial" pitchFamily="34" charset="0"/>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vMerge="1">
                  <a:txBody>
                    <a:bodyPr/>
                    <a:lstStyle/>
                    <a:p>
                      <a:endParaRPr lang="pt-BR"/>
                    </a:p>
                  </a:txBody>
                  <a:tcPr/>
                </a:tc>
              </a:tr>
              <a:tr h="744028">
                <a:tc rowSpan="2">
                  <a:txBody>
                    <a:bodyPr/>
                    <a:lstStyle/>
                    <a:p>
                      <a:pPr marL="0" marR="0">
                        <a:lnSpc>
                          <a:spcPct val="115000"/>
                        </a:lnSpc>
                        <a:spcBef>
                          <a:spcPts val="0"/>
                        </a:spcBef>
                        <a:spcAft>
                          <a:spcPts val="0"/>
                        </a:spcAft>
                      </a:pPr>
                      <a:r>
                        <a:rPr lang="pt-BR" sz="1400" b="1">
                          <a:latin typeface="Calibri"/>
                          <a:ea typeface="Calibri"/>
                          <a:cs typeface="Times New Roman"/>
                        </a:rPr>
                        <a:t>A. Propósito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B. Bênção</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C. Saudações</a:t>
                      </a:r>
                      <a:endParaRPr lang="en-US" sz="1400">
                        <a:latin typeface="Calibri"/>
                        <a:ea typeface="Calibri"/>
                        <a:cs typeface="Times New Roman"/>
                      </a:endParaRPr>
                    </a:p>
                    <a:p>
                      <a:pPr marL="0" marR="0">
                        <a:lnSpc>
                          <a:spcPct val="115000"/>
                        </a:lnSpc>
                        <a:spcBef>
                          <a:spcPts val="0"/>
                        </a:spcBef>
                        <a:spcAft>
                          <a:spcPts val="0"/>
                        </a:spcAft>
                      </a:pPr>
                      <a:r>
                        <a:rPr lang="pt-BR" sz="1400" b="1">
                          <a:latin typeface="Calibri"/>
                          <a:ea typeface="Calibri"/>
                          <a:cs typeface="Times New Roman"/>
                        </a:rPr>
                        <a:t>D. Declaração</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pt-BR" sz="1400" b="1" dirty="0">
                          <a:latin typeface="Calibri"/>
                          <a:ea typeface="Calibri"/>
                          <a:cs typeface="Times New Roman"/>
                        </a:rPr>
                        <a:t>A. A Visão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As Palavras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As</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Sete</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Igrejas</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Igreja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400" b="1" dirty="0">
                          <a:latin typeface="Calibri"/>
                          <a:ea typeface="Calibri"/>
                          <a:cs typeface="Times New Roman"/>
                        </a:rPr>
                        <a:t>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Tribulação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na </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Terra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dirty="0">
                          <a:latin typeface="Calibri"/>
                          <a:ea typeface="Calibri"/>
                          <a:cs typeface="Times New Roman"/>
                        </a:rPr>
                        <a: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Casamento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no</a:t>
                      </a:r>
                      <a:endParaRPr lang="en-US" sz="1400" dirty="0">
                        <a:latin typeface="Calibri"/>
                        <a:ea typeface="Calibri"/>
                        <a:cs typeface="Times New Roman"/>
                      </a:endParaRPr>
                    </a:p>
                    <a:p>
                      <a:pPr marL="0" marR="0" algn="ctr">
                        <a:lnSpc>
                          <a:spcPct val="115000"/>
                        </a:lnSpc>
                        <a:spcBef>
                          <a:spcPts val="0"/>
                        </a:spcBef>
                        <a:spcAft>
                          <a:spcPts val="0"/>
                        </a:spcAft>
                      </a:pPr>
                      <a:r>
                        <a:rPr lang="pt-BR" sz="1400" b="1" dirty="0">
                          <a:latin typeface="Calibri"/>
                          <a:ea typeface="Calibri"/>
                          <a:cs typeface="Times New Roman"/>
                        </a:rPr>
                        <a:t>Céu</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Milênio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pt-BR" sz="1400" b="1">
                          <a:latin typeface="Calibri"/>
                          <a:ea typeface="Calibri"/>
                          <a:cs typeface="Times New Roman"/>
                        </a:rPr>
                        <a:t>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Estado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Final</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no</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Céu</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e</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na</a:t>
                      </a:r>
                      <a:endParaRPr lang="en-US" sz="1400">
                        <a:latin typeface="Calibri"/>
                        <a:ea typeface="Calibri"/>
                        <a:cs typeface="Times New Roman"/>
                      </a:endParaRPr>
                    </a:p>
                    <a:p>
                      <a:pPr marL="0" marR="0" algn="ctr">
                        <a:lnSpc>
                          <a:spcPct val="115000"/>
                        </a:lnSpc>
                        <a:spcBef>
                          <a:spcPts val="0"/>
                        </a:spcBef>
                        <a:spcAft>
                          <a:spcPts val="0"/>
                        </a:spcAft>
                      </a:pPr>
                      <a:r>
                        <a:rPr lang="pt-BR" sz="1400" b="1">
                          <a:latin typeface="Calibri"/>
                          <a:ea typeface="Calibri"/>
                          <a:cs typeface="Times New Roman"/>
                        </a:rPr>
                        <a:t>Terra</a:t>
                      </a:r>
                      <a:endParaRPr lang="en-US" sz="14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b="1" dirty="0">
                          <a:latin typeface="Calibri"/>
                          <a:ea typeface="Calibri"/>
                          <a:cs typeface="Times New Roman"/>
                        </a:rPr>
                        <a:t>A. Dedicação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Promessa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Convite</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Oração</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4473">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r>
                        <a:rPr lang="pt-BR" sz="1400" b="1" dirty="0">
                          <a:latin typeface="Calibri"/>
                          <a:ea typeface="Calibri"/>
                          <a:cs typeface="Times New Roman"/>
                        </a:rPr>
                        <a:t>A. Éfeso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B. </a:t>
                      </a:r>
                      <a:r>
                        <a:rPr lang="pt-BR" sz="1400" b="1" dirty="0" err="1">
                          <a:latin typeface="Calibri"/>
                          <a:ea typeface="Calibri"/>
                          <a:cs typeface="Times New Roman"/>
                        </a:rPr>
                        <a:t>Esmirna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C. </a:t>
                      </a:r>
                      <a:r>
                        <a:rPr lang="pt-BR" sz="1400" b="1" dirty="0" err="1">
                          <a:latin typeface="Calibri"/>
                          <a:ea typeface="Calibri"/>
                          <a:cs typeface="Times New Roman"/>
                        </a:rPr>
                        <a:t>Pérgamo</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D. </a:t>
                      </a:r>
                      <a:r>
                        <a:rPr lang="pt-BR" sz="1400" b="1" dirty="0" err="1">
                          <a:latin typeface="Calibri"/>
                          <a:ea typeface="Calibri"/>
                          <a:cs typeface="Times New Roman"/>
                        </a:rPr>
                        <a:t>Tiatira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E. </a:t>
                      </a:r>
                      <a:r>
                        <a:rPr lang="pt-BR" sz="1400" b="1" dirty="0" err="1">
                          <a:latin typeface="Calibri"/>
                          <a:ea typeface="Calibri"/>
                          <a:cs typeface="Times New Roman"/>
                        </a:rPr>
                        <a:t>Sardes</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F. Filadélfia</a:t>
                      </a:r>
                      <a:endParaRPr lang="en-US" sz="1400" dirty="0">
                        <a:latin typeface="Calibri"/>
                        <a:ea typeface="Calibri"/>
                        <a:cs typeface="Times New Roman"/>
                      </a:endParaRPr>
                    </a:p>
                    <a:p>
                      <a:pPr marL="0" marR="0">
                        <a:lnSpc>
                          <a:spcPct val="115000"/>
                        </a:lnSpc>
                        <a:spcBef>
                          <a:spcPts val="0"/>
                        </a:spcBef>
                        <a:spcAft>
                          <a:spcPts val="0"/>
                        </a:spcAft>
                      </a:pPr>
                      <a:r>
                        <a:rPr lang="pt-BR" sz="1400" b="1" dirty="0">
                          <a:latin typeface="Calibri"/>
                          <a:ea typeface="Calibri"/>
                          <a:cs typeface="Times New Roman"/>
                        </a:rPr>
                        <a:t>G. </a:t>
                      </a:r>
                      <a:r>
                        <a:rPr lang="pt-BR" sz="1400" b="1" dirty="0" err="1">
                          <a:latin typeface="Calibri"/>
                          <a:ea typeface="Calibri"/>
                          <a:cs typeface="Times New Roman"/>
                        </a:rPr>
                        <a:t>Laodicéia</a:t>
                      </a: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marL="0" marR="0" algn="ctr">
                        <a:lnSpc>
                          <a:spcPct val="115000"/>
                        </a:lnSpc>
                        <a:spcBef>
                          <a:spcPts val="0"/>
                        </a:spcBef>
                        <a:spcAft>
                          <a:spcPts val="0"/>
                        </a:spcAft>
                      </a:pPr>
                      <a:r>
                        <a:rPr lang="pt-BR" sz="1400" b="1" dirty="0">
                          <a:solidFill>
                            <a:schemeClr val="accent2">
                              <a:lumMod val="50000"/>
                            </a:schemeClr>
                          </a:solidFill>
                          <a:latin typeface="Calibri"/>
                          <a:ea typeface="Calibri"/>
                          <a:cs typeface="Times New Roman"/>
                        </a:rPr>
                        <a:t>Selos </a:t>
                      </a:r>
                      <a:r>
                        <a:rPr lang="pt-BR" sz="1400" b="1" dirty="0" smtClean="0">
                          <a:solidFill>
                            <a:schemeClr val="accent6">
                              <a:lumMod val="75000"/>
                            </a:schemeClr>
                          </a:solidFill>
                          <a:latin typeface="Calibri"/>
                          <a:ea typeface="Calibri"/>
                          <a:cs typeface="Times New Roman"/>
                        </a:rPr>
                        <a:t>Trombetas </a:t>
                      </a:r>
                      <a:r>
                        <a:rPr lang="pt-BR" sz="1400" b="1" dirty="0" smtClean="0">
                          <a:solidFill>
                            <a:srgbClr val="00B050"/>
                          </a:solidFill>
                          <a:latin typeface="Calibri"/>
                          <a:ea typeface="Calibri"/>
                          <a:cs typeface="Times New Roman"/>
                        </a:rPr>
                        <a:t>Salvas</a:t>
                      </a: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pt-BR" sz="1400" b="1" dirty="0" smtClean="0">
                        <a:solidFill>
                          <a:srgbClr val="00B050"/>
                        </a:solidFill>
                        <a:latin typeface="Calibri"/>
                        <a:ea typeface="Calibri"/>
                        <a:cs typeface="Times New Roman"/>
                      </a:endParaRPr>
                    </a:p>
                    <a:p>
                      <a:pPr marL="0" marR="0" algn="ctr">
                        <a:lnSpc>
                          <a:spcPct val="115000"/>
                        </a:lnSpc>
                        <a:spcBef>
                          <a:spcPts val="0"/>
                        </a:spcBef>
                        <a:spcAft>
                          <a:spcPts val="0"/>
                        </a:spcAft>
                      </a:pPr>
                      <a:endParaRPr lang="en-US" sz="1400" dirty="0">
                        <a:solidFill>
                          <a:srgbClr val="00B050"/>
                        </a:solidFill>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806">
                <a:tc>
                  <a:txBody>
                    <a:bodyPr/>
                    <a:lstStyle/>
                    <a:p>
                      <a:pPr marL="0" marR="0">
                        <a:lnSpc>
                          <a:spcPct val="115000"/>
                        </a:lnSpc>
                        <a:spcBef>
                          <a:spcPts val="0"/>
                        </a:spcBef>
                        <a:spcAft>
                          <a:spcPts val="0"/>
                        </a:spcAft>
                      </a:pPr>
                      <a:r>
                        <a:rPr lang="pt-BR" sz="800" b="1" dirty="0">
                          <a:latin typeface="Calibri"/>
                          <a:ea typeface="Calibri"/>
                          <a:cs typeface="Times New Roman"/>
                        </a:rPr>
                        <a:t>1:1-8</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1:9-20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2-3</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pt-BR" sz="800" b="1">
                          <a:latin typeface="Calibri"/>
                          <a:ea typeface="Calibri"/>
                          <a:cs typeface="Times New Roman"/>
                        </a:rPr>
                        <a:t>4-5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6-18</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19</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20</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a:latin typeface="Calibri"/>
                          <a:ea typeface="Calibri"/>
                          <a:cs typeface="Times New Roman"/>
                        </a:rPr>
                        <a:t>21:1-22:5</a:t>
                      </a:r>
                      <a:endParaRPr lang="en-US" sz="80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800" b="1" dirty="0">
                          <a:latin typeface="Calibri"/>
                          <a:ea typeface="Calibri"/>
                          <a:cs typeface="Times New Roman"/>
                        </a:rPr>
                        <a:t>22:6-21</a:t>
                      </a:r>
                      <a:endParaRPr lang="en-US" sz="800" dirty="0">
                        <a:latin typeface="Calibri"/>
                        <a:ea typeface="Calibri"/>
                        <a:cs typeface="Times New Roman"/>
                      </a:endParaRPr>
                    </a:p>
                  </a:txBody>
                  <a:tcPr marL="48524" marR="48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098952" y="208672"/>
            <a:ext cx="6922151"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TABELA de APOCALIPSE</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
        <p:nvSpPr>
          <p:cNvPr id="7" name="Rounded Rectangle 6"/>
          <p:cNvSpPr/>
          <p:nvPr/>
        </p:nvSpPr>
        <p:spPr>
          <a:xfrm>
            <a:off x="2339752" y="908720"/>
            <a:ext cx="1512168" cy="468052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1196753"/>
            <a:ext cx="8229600"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rPr>
              <a:t>O Milênio</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179512" y="2062589"/>
            <a:ext cx="3456309" cy="1200329"/>
          </a:xfrm>
          <a:prstGeom prst="rect">
            <a:avLst/>
          </a:prstGeom>
          <a:noFill/>
        </p:spPr>
        <p:txBody>
          <a:bodyPr wrap="square" rtlCol="0">
            <a:spAutoFit/>
          </a:bodyPr>
          <a:lstStyle/>
          <a:p>
            <a:r>
              <a:rPr lang="pt-BR" sz="2400" b="1" dirty="0" err="1" smtClean="0"/>
              <a:t>Amilenista</a:t>
            </a:r>
            <a:r>
              <a:rPr lang="pt-BR" sz="2400" dirty="0" smtClean="0"/>
              <a:t>: Não haverá um milênio - Reino Espiritual (Igreja).</a:t>
            </a:r>
            <a:endParaRPr lang="pt-BR" sz="2400" dirty="0"/>
          </a:p>
        </p:txBody>
      </p:sp>
      <p:grpSp>
        <p:nvGrpSpPr>
          <p:cNvPr id="28" name="Group 27"/>
          <p:cNvGrpSpPr/>
          <p:nvPr/>
        </p:nvGrpSpPr>
        <p:grpSpPr>
          <a:xfrm>
            <a:off x="3665413" y="5233824"/>
            <a:ext cx="5299075" cy="1075496"/>
            <a:chOff x="3665413" y="5233824"/>
            <a:chExt cx="5299075" cy="1075496"/>
          </a:xfrm>
        </p:grpSpPr>
        <p:pic>
          <p:nvPicPr>
            <p:cNvPr id="1026" name="Picture 2" descr="1-Pre-Milenial"/>
            <p:cNvPicPr>
              <a:picLocks noChangeAspect="1" noChangeArrowheads="1"/>
            </p:cNvPicPr>
            <p:nvPr/>
          </p:nvPicPr>
          <p:blipFill>
            <a:blip r:embed="rId2" cstate="print"/>
            <a:srcRect/>
            <a:stretch>
              <a:fillRect/>
            </a:stretch>
          </p:blipFill>
          <p:spPr bwMode="auto">
            <a:xfrm>
              <a:off x="3665413" y="5233824"/>
              <a:ext cx="5299075" cy="1075496"/>
            </a:xfrm>
            <a:prstGeom prst="rect">
              <a:avLst/>
            </a:prstGeom>
            <a:noFill/>
            <a:ln w="9525">
              <a:noFill/>
              <a:miter lim="800000"/>
              <a:headEnd/>
              <a:tailEnd/>
            </a:ln>
          </p:spPr>
        </p:pic>
        <p:sp>
          <p:nvSpPr>
            <p:cNvPr id="9" name="TextBox 8"/>
            <p:cNvSpPr txBox="1"/>
            <p:nvPr/>
          </p:nvSpPr>
          <p:spPr>
            <a:xfrm>
              <a:off x="4905047" y="5363924"/>
              <a:ext cx="2160240" cy="369332"/>
            </a:xfrm>
            <a:prstGeom prst="rect">
              <a:avLst/>
            </a:prstGeom>
            <a:noFill/>
          </p:spPr>
          <p:txBody>
            <a:bodyPr wrap="square" rtlCol="0">
              <a:spAutoFit/>
            </a:bodyPr>
            <a:lstStyle/>
            <a:p>
              <a:pPr algn="ctr"/>
              <a:r>
                <a:rPr lang="pt-BR" b="1" dirty="0" smtClean="0"/>
                <a:t>Época da Igreja </a:t>
              </a:r>
              <a:endParaRPr lang="pt-BR" b="1" dirty="0"/>
            </a:p>
          </p:txBody>
        </p:sp>
        <p:cxnSp>
          <p:nvCxnSpPr>
            <p:cNvPr id="15" name="Straight Arrow Connector 14"/>
            <p:cNvCxnSpPr/>
            <p:nvPr/>
          </p:nvCxnSpPr>
          <p:spPr>
            <a:xfrm>
              <a:off x="6905773" y="5579948"/>
              <a:ext cx="9361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69469" y="5579948"/>
              <a:ext cx="86409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635821" y="2062588"/>
            <a:ext cx="5400675" cy="1006371"/>
            <a:chOff x="3491880" y="1844824"/>
            <a:chExt cx="5400675" cy="576064"/>
          </a:xfrm>
        </p:grpSpPr>
        <p:pic>
          <p:nvPicPr>
            <p:cNvPr id="1028" name="Picture 4" descr="3-A-Milenial"/>
            <p:cNvPicPr>
              <a:picLocks noChangeAspect="1" noChangeArrowheads="1"/>
            </p:cNvPicPr>
            <p:nvPr/>
          </p:nvPicPr>
          <p:blipFill>
            <a:blip r:embed="rId3" cstate="print"/>
            <a:srcRect/>
            <a:stretch>
              <a:fillRect/>
            </a:stretch>
          </p:blipFill>
          <p:spPr bwMode="auto">
            <a:xfrm>
              <a:off x="3491880" y="1844824"/>
              <a:ext cx="5400675" cy="576064"/>
            </a:xfrm>
            <a:prstGeom prst="rect">
              <a:avLst/>
            </a:prstGeom>
            <a:noFill/>
            <a:ln w="9525">
              <a:noFill/>
              <a:miter lim="800000"/>
              <a:headEnd/>
              <a:tailEnd/>
            </a:ln>
          </p:spPr>
        </p:pic>
        <p:sp>
          <p:nvSpPr>
            <p:cNvPr id="10" name="TextBox 9"/>
            <p:cNvSpPr txBox="1"/>
            <p:nvPr/>
          </p:nvSpPr>
          <p:spPr>
            <a:xfrm>
              <a:off x="5035119" y="1945643"/>
              <a:ext cx="2160240" cy="369332"/>
            </a:xfrm>
            <a:prstGeom prst="rect">
              <a:avLst/>
            </a:prstGeom>
            <a:noFill/>
          </p:spPr>
          <p:txBody>
            <a:bodyPr wrap="square" rtlCol="0">
              <a:spAutoFit/>
            </a:bodyPr>
            <a:lstStyle/>
            <a:p>
              <a:pPr algn="ctr"/>
              <a:r>
                <a:rPr lang="pt-BR" b="1" dirty="0" smtClean="0"/>
                <a:t>Época da Igreja </a:t>
              </a:r>
              <a:endParaRPr lang="pt-BR" b="1" dirty="0"/>
            </a:p>
          </p:txBody>
        </p:sp>
        <p:cxnSp>
          <p:nvCxnSpPr>
            <p:cNvPr id="13" name="Straight Arrow Connector 12"/>
            <p:cNvCxnSpPr/>
            <p:nvPr/>
          </p:nvCxnSpPr>
          <p:spPr>
            <a:xfrm>
              <a:off x="6953746" y="2060848"/>
              <a:ext cx="15841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49442" y="2060848"/>
              <a:ext cx="13426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692331" y="3547403"/>
            <a:ext cx="5400675" cy="1105733"/>
            <a:chOff x="3131840" y="3356992"/>
            <a:chExt cx="5400675" cy="629915"/>
          </a:xfrm>
        </p:grpSpPr>
        <p:pic>
          <p:nvPicPr>
            <p:cNvPr id="1027" name="Picture 3" descr="2-Pos-Milenial"/>
            <p:cNvPicPr>
              <a:picLocks noChangeAspect="1" noChangeArrowheads="1"/>
            </p:cNvPicPr>
            <p:nvPr/>
          </p:nvPicPr>
          <p:blipFill>
            <a:blip r:embed="rId4" cstate="print"/>
            <a:srcRect/>
            <a:stretch>
              <a:fillRect/>
            </a:stretch>
          </p:blipFill>
          <p:spPr bwMode="auto">
            <a:xfrm>
              <a:off x="3131840" y="3356992"/>
              <a:ext cx="5400675" cy="629915"/>
            </a:xfrm>
            <a:prstGeom prst="rect">
              <a:avLst/>
            </a:prstGeom>
            <a:noFill/>
            <a:ln w="9525">
              <a:noFill/>
              <a:miter lim="800000"/>
              <a:headEnd/>
              <a:tailEnd/>
            </a:ln>
          </p:spPr>
        </p:pic>
        <p:sp>
          <p:nvSpPr>
            <p:cNvPr id="22" name="TextBox 21"/>
            <p:cNvSpPr txBox="1"/>
            <p:nvPr/>
          </p:nvSpPr>
          <p:spPr>
            <a:xfrm>
              <a:off x="4716016" y="3476852"/>
              <a:ext cx="2160240" cy="369332"/>
            </a:xfrm>
            <a:prstGeom prst="rect">
              <a:avLst/>
            </a:prstGeom>
            <a:noFill/>
          </p:spPr>
          <p:txBody>
            <a:bodyPr wrap="square" rtlCol="0">
              <a:spAutoFit/>
            </a:bodyPr>
            <a:lstStyle/>
            <a:p>
              <a:pPr algn="ctr"/>
              <a:r>
                <a:rPr lang="pt-BR" b="1" dirty="0" smtClean="0"/>
                <a:t>Época da Igreja </a:t>
              </a:r>
              <a:endParaRPr lang="pt-BR" b="1" dirty="0"/>
            </a:p>
          </p:txBody>
        </p:sp>
        <p:cxnSp>
          <p:nvCxnSpPr>
            <p:cNvPr id="23" name="Straight Arrow Connector 22"/>
            <p:cNvCxnSpPr/>
            <p:nvPr/>
          </p:nvCxnSpPr>
          <p:spPr>
            <a:xfrm>
              <a:off x="6634643" y="3593996"/>
              <a:ext cx="15841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630339" y="3593996"/>
              <a:ext cx="13426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79512" y="3429000"/>
            <a:ext cx="3368878" cy="1200329"/>
          </a:xfrm>
          <a:prstGeom prst="rect">
            <a:avLst/>
          </a:prstGeom>
        </p:spPr>
        <p:txBody>
          <a:bodyPr wrap="square">
            <a:spAutoFit/>
          </a:bodyPr>
          <a:lstStyle/>
          <a:p>
            <a:r>
              <a:rPr lang="pt-BR" sz="2400" b="1" dirty="0" err="1" smtClean="0"/>
              <a:t>Pós-milenismo</a:t>
            </a:r>
            <a:r>
              <a:rPr lang="pt-BR" sz="2400" dirty="0" smtClean="0"/>
              <a:t>: Cristo vem depois do milênio - Conversão das Nações .</a:t>
            </a:r>
            <a:endParaRPr lang="pt-BR" sz="2400" dirty="0"/>
          </a:p>
        </p:txBody>
      </p:sp>
      <p:sp>
        <p:nvSpPr>
          <p:cNvPr id="27" name="Rectangle 26"/>
          <p:cNvSpPr/>
          <p:nvPr/>
        </p:nvSpPr>
        <p:spPr>
          <a:xfrm>
            <a:off x="179512" y="5157192"/>
            <a:ext cx="3326387" cy="1200329"/>
          </a:xfrm>
          <a:prstGeom prst="rect">
            <a:avLst/>
          </a:prstGeom>
        </p:spPr>
        <p:txBody>
          <a:bodyPr wrap="square">
            <a:spAutoFit/>
          </a:bodyPr>
          <a:lstStyle/>
          <a:p>
            <a:pPr marL="0" lvl="1"/>
            <a:r>
              <a:rPr lang="pt-BR" sz="2400" b="1" dirty="0" smtClean="0"/>
              <a:t>Pré-milenarista</a:t>
            </a:r>
            <a:r>
              <a:rPr lang="pt-BR" sz="2400" dirty="0" smtClean="0"/>
              <a:t>: Cristo vem antes do milênio – Revelação. </a:t>
            </a:r>
            <a:endParaRPr lang="pt-BR" sz="2400" dirty="0"/>
          </a:p>
        </p:txBody>
      </p:sp>
      <p:sp>
        <p:nvSpPr>
          <p:cNvPr id="32" name="Rectangle 31"/>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pic>
        <p:nvPicPr>
          <p:cNvPr id="33" name="Picture 2" descr="https://s-media-cache-ak0.pinimg.com/736x/4e/5c/f7/4e5cf7d4ccb9c59b6620a9c71944d51e.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23728" y="5951667"/>
            <a:ext cx="1080120" cy="906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1196753"/>
            <a:ext cx="8229600"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rPr>
              <a:t>Israel                       e                       Igreja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26" name="Group 25"/>
          <p:cNvGrpSpPr/>
          <p:nvPr/>
        </p:nvGrpSpPr>
        <p:grpSpPr>
          <a:xfrm>
            <a:off x="755576" y="1772816"/>
            <a:ext cx="2340768" cy="936104"/>
            <a:chOff x="1907704" y="1772816"/>
            <a:chExt cx="2340768" cy="936104"/>
          </a:xfrm>
        </p:grpSpPr>
        <p:pic>
          <p:nvPicPr>
            <p:cNvPr id="2050" name="Picture 2" descr="http://coolsymbols.org/images/stories/country/500px-Star_of_David.svg.png"/>
            <p:cNvPicPr>
              <a:picLocks noChangeAspect="1" noChangeArrowheads="1"/>
            </p:cNvPicPr>
            <p:nvPr/>
          </p:nvPicPr>
          <p:blipFill>
            <a:blip r:embed="rId2" cstate="print"/>
            <a:srcRect/>
            <a:stretch>
              <a:fillRect/>
            </a:stretch>
          </p:blipFill>
          <p:spPr bwMode="auto">
            <a:xfrm>
              <a:off x="1907704" y="1772816"/>
              <a:ext cx="811139" cy="936104"/>
            </a:xfrm>
            <a:prstGeom prst="rect">
              <a:avLst/>
            </a:prstGeom>
            <a:noFill/>
          </p:spPr>
        </p:pic>
        <p:pic>
          <p:nvPicPr>
            <p:cNvPr id="2052" name="Picture 4" descr="http://www.jpost.com/HttpHandlers/ShowImage.ashx?id=262185&amp;h=530&amp;w=758"/>
            <p:cNvPicPr>
              <a:picLocks noChangeAspect="1" noChangeArrowheads="1"/>
            </p:cNvPicPr>
            <p:nvPr/>
          </p:nvPicPr>
          <p:blipFill>
            <a:blip r:embed="rId3" cstate="print"/>
            <a:srcRect/>
            <a:stretch>
              <a:fillRect/>
            </a:stretch>
          </p:blipFill>
          <p:spPr bwMode="auto">
            <a:xfrm>
              <a:off x="2915816" y="1772816"/>
              <a:ext cx="1332656" cy="932181"/>
            </a:xfrm>
            <a:prstGeom prst="rect">
              <a:avLst/>
            </a:prstGeom>
            <a:noFill/>
            <a:ln>
              <a:solidFill>
                <a:schemeClr val="tx1"/>
              </a:solidFill>
            </a:ln>
          </p:spPr>
        </p:pic>
      </p:grpSp>
      <p:grpSp>
        <p:nvGrpSpPr>
          <p:cNvPr id="28" name="Group 27"/>
          <p:cNvGrpSpPr/>
          <p:nvPr/>
        </p:nvGrpSpPr>
        <p:grpSpPr>
          <a:xfrm>
            <a:off x="5796135" y="1700808"/>
            <a:ext cx="2304257" cy="960107"/>
            <a:chOff x="5220072" y="1700808"/>
            <a:chExt cx="2304257" cy="960107"/>
          </a:xfrm>
        </p:grpSpPr>
        <p:pic>
          <p:nvPicPr>
            <p:cNvPr id="2054" name="Picture 6" descr="https://upload.wikimedia.org/wikipedia/commons/thumb/7/74/Christian_flag.svg/2000px-Christian_flag.svg.png"/>
            <p:cNvPicPr>
              <a:picLocks noChangeAspect="1" noChangeArrowheads="1"/>
            </p:cNvPicPr>
            <p:nvPr/>
          </p:nvPicPr>
          <p:blipFill>
            <a:blip r:embed="rId4" cstate="print"/>
            <a:srcRect/>
            <a:stretch>
              <a:fillRect/>
            </a:stretch>
          </p:blipFill>
          <p:spPr bwMode="auto">
            <a:xfrm>
              <a:off x="6084169" y="1700808"/>
              <a:ext cx="1440160" cy="960107"/>
            </a:xfrm>
            <a:prstGeom prst="rect">
              <a:avLst/>
            </a:prstGeom>
            <a:noFill/>
            <a:ln>
              <a:solidFill>
                <a:schemeClr val="tx1"/>
              </a:solidFill>
            </a:ln>
          </p:spPr>
        </p:pic>
        <p:pic>
          <p:nvPicPr>
            <p:cNvPr id="2056" name="Picture 8" descr="https://upload.wikimedia.org/wikipedia/commons/thumb/8/8f/Christian_cross_%28red%29.svg/2000px-Christian_cross_%28red%29.svg.png"/>
            <p:cNvPicPr>
              <a:picLocks noChangeAspect="1" noChangeArrowheads="1"/>
            </p:cNvPicPr>
            <p:nvPr/>
          </p:nvPicPr>
          <p:blipFill>
            <a:blip r:embed="rId5" cstate="print"/>
            <a:srcRect/>
            <a:stretch>
              <a:fillRect/>
            </a:stretch>
          </p:blipFill>
          <p:spPr bwMode="auto">
            <a:xfrm>
              <a:off x="5220072" y="1700808"/>
              <a:ext cx="670269" cy="936104"/>
            </a:xfrm>
            <a:prstGeom prst="rect">
              <a:avLst/>
            </a:prstGeom>
            <a:noFill/>
          </p:spPr>
        </p:pic>
      </p:grpSp>
      <p:sp>
        <p:nvSpPr>
          <p:cNvPr id="29" name="TextBox 28"/>
          <p:cNvSpPr txBox="1"/>
          <p:nvPr/>
        </p:nvSpPr>
        <p:spPr>
          <a:xfrm>
            <a:off x="395536" y="2820992"/>
            <a:ext cx="8352928" cy="830997"/>
          </a:xfrm>
          <a:prstGeom prst="rect">
            <a:avLst/>
          </a:prstGeom>
          <a:noFill/>
        </p:spPr>
        <p:txBody>
          <a:bodyPr wrap="square" rtlCol="0">
            <a:spAutoFit/>
          </a:bodyPr>
          <a:lstStyle/>
          <a:p>
            <a:pPr algn="ctr"/>
            <a:r>
              <a:rPr lang="pt-BR" sz="2400" b="1" dirty="0" smtClean="0">
                <a:latin typeface="Arial" pitchFamily="34" charset="0"/>
                <a:cs typeface="Arial" pitchFamily="34" charset="0"/>
              </a:rPr>
              <a:t>A Igreja tem tomado o lugar de Israel. </a:t>
            </a:r>
          </a:p>
          <a:p>
            <a:pPr algn="ctr"/>
            <a:r>
              <a:rPr lang="pt-BR" sz="2400" b="1" dirty="0" smtClean="0">
                <a:latin typeface="Arial" pitchFamily="34" charset="0"/>
                <a:cs typeface="Arial" pitchFamily="34" charset="0"/>
              </a:rPr>
              <a:t>Deus não tem lugar para Israel mais.</a:t>
            </a:r>
            <a:endParaRPr lang="pt-BR" sz="2400" b="1" dirty="0">
              <a:latin typeface="Arial" pitchFamily="34" charset="0"/>
              <a:cs typeface="Arial" pitchFamily="34" charset="0"/>
            </a:endParaRPr>
          </a:p>
        </p:txBody>
      </p:sp>
      <p:sp>
        <p:nvSpPr>
          <p:cNvPr id="30" name="TextBox 29"/>
          <p:cNvSpPr txBox="1"/>
          <p:nvPr/>
        </p:nvSpPr>
        <p:spPr>
          <a:xfrm>
            <a:off x="395536" y="5180999"/>
            <a:ext cx="8352928" cy="1569660"/>
          </a:xfrm>
          <a:prstGeom prst="rect">
            <a:avLst/>
          </a:prstGeom>
          <a:noFill/>
        </p:spPr>
        <p:txBody>
          <a:bodyPr wrap="square" rtlCol="0">
            <a:spAutoFit/>
          </a:bodyPr>
          <a:lstStyle/>
          <a:p>
            <a:pPr algn="ctr"/>
            <a:r>
              <a:rPr lang="pt-BR" sz="2400" b="1" dirty="0" smtClean="0">
                <a:latin typeface="Arial" pitchFamily="34" charset="0"/>
                <a:cs typeface="Arial" pitchFamily="34" charset="0"/>
              </a:rPr>
              <a:t>“O endurecimento veio em parte sobre Israel, até que a plenitude dos gentios haja entrado” (Rom. 11:25). </a:t>
            </a:r>
          </a:p>
          <a:p>
            <a:pPr algn="ctr"/>
            <a:r>
              <a:rPr lang="pt-BR" sz="2400" b="1" dirty="0" smtClean="0">
                <a:latin typeface="Arial" pitchFamily="34" charset="0"/>
                <a:cs typeface="Arial" pitchFamily="34" charset="0"/>
              </a:rPr>
              <a:t>Hoje a Igreja é um intervalo nos planos de Deus.</a:t>
            </a:r>
          </a:p>
          <a:p>
            <a:pPr algn="ctr"/>
            <a:r>
              <a:rPr lang="pt-BR" sz="2400" b="1" dirty="0" smtClean="0">
                <a:latin typeface="Arial" pitchFamily="34" charset="0"/>
                <a:cs typeface="Arial" pitchFamily="34" charset="0"/>
              </a:rPr>
              <a:t>No futuro Israel será exaltado.</a:t>
            </a:r>
            <a:endParaRPr lang="pt-BR" sz="2400" b="1" dirty="0">
              <a:latin typeface="Arial" pitchFamily="34" charset="0"/>
              <a:cs typeface="Arial" pitchFamily="34" charset="0"/>
            </a:endParaRPr>
          </a:p>
        </p:txBody>
      </p:sp>
      <p:sp>
        <p:nvSpPr>
          <p:cNvPr id="33" name="Equal 32"/>
          <p:cNvSpPr/>
          <p:nvPr/>
        </p:nvSpPr>
        <p:spPr>
          <a:xfrm>
            <a:off x="3888398" y="1916832"/>
            <a:ext cx="1296144" cy="720080"/>
          </a:xfrm>
          <a:prstGeom prst="mathEqual">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4" name="Multiply 33"/>
          <p:cNvSpPr/>
          <p:nvPr/>
        </p:nvSpPr>
        <p:spPr>
          <a:xfrm>
            <a:off x="251520" y="1556792"/>
            <a:ext cx="3312368" cy="1327140"/>
          </a:xfrm>
          <a:prstGeom prst="mathMultiply">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Group 34"/>
          <p:cNvGrpSpPr/>
          <p:nvPr/>
        </p:nvGrpSpPr>
        <p:grpSpPr>
          <a:xfrm>
            <a:off x="359025" y="3933056"/>
            <a:ext cx="2340768" cy="936104"/>
            <a:chOff x="1907704" y="1772816"/>
            <a:chExt cx="2340768" cy="936104"/>
          </a:xfrm>
        </p:grpSpPr>
        <p:pic>
          <p:nvPicPr>
            <p:cNvPr id="36" name="Picture 2" descr="http://coolsymbols.org/images/stories/country/500px-Star_of_David.svg.png"/>
            <p:cNvPicPr>
              <a:picLocks noChangeAspect="1" noChangeArrowheads="1"/>
            </p:cNvPicPr>
            <p:nvPr/>
          </p:nvPicPr>
          <p:blipFill>
            <a:blip r:embed="rId2" cstate="print"/>
            <a:srcRect/>
            <a:stretch>
              <a:fillRect/>
            </a:stretch>
          </p:blipFill>
          <p:spPr bwMode="auto">
            <a:xfrm>
              <a:off x="1907704" y="1772816"/>
              <a:ext cx="811139" cy="936104"/>
            </a:xfrm>
            <a:prstGeom prst="rect">
              <a:avLst/>
            </a:prstGeom>
            <a:noFill/>
          </p:spPr>
        </p:pic>
        <p:pic>
          <p:nvPicPr>
            <p:cNvPr id="37" name="Picture 4" descr="http://www.jpost.com/HttpHandlers/ShowImage.ashx?id=262185&amp;h=530&amp;w=758"/>
            <p:cNvPicPr>
              <a:picLocks noChangeAspect="1" noChangeArrowheads="1"/>
            </p:cNvPicPr>
            <p:nvPr/>
          </p:nvPicPr>
          <p:blipFill>
            <a:blip r:embed="rId3" cstate="print"/>
            <a:srcRect/>
            <a:stretch>
              <a:fillRect/>
            </a:stretch>
          </p:blipFill>
          <p:spPr bwMode="auto">
            <a:xfrm>
              <a:off x="2915816" y="1772816"/>
              <a:ext cx="1332656" cy="932181"/>
            </a:xfrm>
            <a:prstGeom prst="rect">
              <a:avLst/>
            </a:prstGeom>
            <a:noFill/>
            <a:ln>
              <a:solidFill>
                <a:schemeClr val="tx1"/>
              </a:solidFill>
            </a:ln>
          </p:spPr>
        </p:pic>
      </p:grpSp>
      <p:grpSp>
        <p:nvGrpSpPr>
          <p:cNvPr id="38" name="Group 37"/>
          <p:cNvGrpSpPr/>
          <p:nvPr/>
        </p:nvGrpSpPr>
        <p:grpSpPr>
          <a:xfrm>
            <a:off x="3409856" y="3909053"/>
            <a:ext cx="2304257" cy="960107"/>
            <a:chOff x="5220072" y="1700808"/>
            <a:chExt cx="2304257" cy="960107"/>
          </a:xfrm>
        </p:grpSpPr>
        <p:pic>
          <p:nvPicPr>
            <p:cNvPr id="39" name="Picture 6" descr="https://upload.wikimedia.org/wikipedia/commons/thumb/7/74/Christian_flag.svg/2000px-Christian_flag.svg.png"/>
            <p:cNvPicPr>
              <a:picLocks noChangeAspect="1" noChangeArrowheads="1"/>
            </p:cNvPicPr>
            <p:nvPr/>
          </p:nvPicPr>
          <p:blipFill>
            <a:blip r:embed="rId4" cstate="print"/>
            <a:srcRect/>
            <a:stretch>
              <a:fillRect/>
            </a:stretch>
          </p:blipFill>
          <p:spPr bwMode="auto">
            <a:xfrm>
              <a:off x="6084169" y="1700808"/>
              <a:ext cx="1440160" cy="960107"/>
            </a:xfrm>
            <a:prstGeom prst="rect">
              <a:avLst/>
            </a:prstGeom>
            <a:noFill/>
            <a:ln>
              <a:solidFill>
                <a:schemeClr val="tx1"/>
              </a:solidFill>
            </a:ln>
          </p:spPr>
        </p:pic>
        <p:pic>
          <p:nvPicPr>
            <p:cNvPr id="40" name="Picture 8" descr="https://upload.wikimedia.org/wikipedia/commons/thumb/8/8f/Christian_cross_%28red%29.svg/2000px-Christian_cross_%28red%29.svg.png"/>
            <p:cNvPicPr>
              <a:picLocks noChangeAspect="1" noChangeArrowheads="1"/>
            </p:cNvPicPr>
            <p:nvPr/>
          </p:nvPicPr>
          <p:blipFill>
            <a:blip r:embed="rId5" cstate="print"/>
            <a:srcRect/>
            <a:stretch>
              <a:fillRect/>
            </a:stretch>
          </p:blipFill>
          <p:spPr bwMode="auto">
            <a:xfrm>
              <a:off x="5220072" y="1700808"/>
              <a:ext cx="670269" cy="936104"/>
            </a:xfrm>
            <a:prstGeom prst="rect">
              <a:avLst/>
            </a:prstGeom>
            <a:noFill/>
          </p:spPr>
        </p:pic>
      </p:grpSp>
      <p:sp>
        <p:nvSpPr>
          <p:cNvPr id="42" name="Double Brace 41"/>
          <p:cNvSpPr/>
          <p:nvPr/>
        </p:nvSpPr>
        <p:spPr>
          <a:xfrm>
            <a:off x="3141856" y="3789040"/>
            <a:ext cx="2952328" cy="1152128"/>
          </a:xfrm>
          <a:prstGeom prst="bracePair">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43" name="Group 42"/>
          <p:cNvGrpSpPr/>
          <p:nvPr/>
        </p:nvGrpSpPr>
        <p:grpSpPr>
          <a:xfrm>
            <a:off x="6387698" y="3933056"/>
            <a:ext cx="2340768" cy="936104"/>
            <a:chOff x="1907704" y="1772816"/>
            <a:chExt cx="2340768" cy="936104"/>
          </a:xfrm>
        </p:grpSpPr>
        <p:pic>
          <p:nvPicPr>
            <p:cNvPr id="44" name="Picture 2" descr="http://coolsymbols.org/images/stories/country/500px-Star_of_David.svg.png"/>
            <p:cNvPicPr>
              <a:picLocks noChangeAspect="1" noChangeArrowheads="1"/>
            </p:cNvPicPr>
            <p:nvPr/>
          </p:nvPicPr>
          <p:blipFill>
            <a:blip r:embed="rId2" cstate="print"/>
            <a:srcRect/>
            <a:stretch>
              <a:fillRect/>
            </a:stretch>
          </p:blipFill>
          <p:spPr bwMode="auto">
            <a:xfrm>
              <a:off x="1907704" y="1772816"/>
              <a:ext cx="811139" cy="936104"/>
            </a:xfrm>
            <a:prstGeom prst="rect">
              <a:avLst/>
            </a:prstGeom>
            <a:noFill/>
          </p:spPr>
        </p:pic>
        <p:pic>
          <p:nvPicPr>
            <p:cNvPr id="45" name="Picture 4" descr="http://www.jpost.com/HttpHandlers/ShowImage.ashx?id=262185&amp;h=530&amp;w=758"/>
            <p:cNvPicPr>
              <a:picLocks noChangeAspect="1" noChangeArrowheads="1"/>
            </p:cNvPicPr>
            <p:nvPr/>
          </p:nvPicPr>
          <p:blipFill>
            <a:blip r:embed="rId3" cstate="print"/>
            <a:srcRect/>
            <a:stretch>
              <a:fillRect/>
            </a:stretch>
          </p:blipFill>
          <p:spPr bwMode="auto">
            <a:xfrm>
              <a:off x="2915816" y="1772816"/>
              <a:ext cx="1332656" cy="932181"/>
            </a:xfrm>
            <a:prstGeom prst="rect">
              <a:avLst/>
            </a:prstGeom>
            <a:noFill/>
            <a:ln>
              <a:solidFill>
                <a:schemeClr val="tx1"/>
              </a:solidFill>
            </a:ln>
          </p:spPr>
        </p:pic>
      </p:grpSp>
      <p:sp>
        <p:nvSpPr>
          <p:cNvPr id="47" name="Rectangle 46"/>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pic>
        <p:nvPicPr>
          <p:cNvPr id="48" name="Picture 2" descr="https://s-media-cache-ak0.pinimg.com/736x/4e/5c/f7/4e5cf7d4ccb9c59b6620a9c71944d51e.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27984" y="3964052"/>
            <a:ext cx="1080120" cy="906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dissolve">
                                      <p:cBhvr>
                                        <p:cTn id="10" dur="500"/>
                                        <p:tgtEl>
                                          <p:spTgt spid="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par>
                                <p:cTn id="16" presetID="9" presetClass="entr" presetSubtype="0" fill="hold" nodeType="withEffect">
                                  <p:stCondLst>
                                    <p:cond delay="0"/>
                                  </p:stCondLst>
                                  <p:childTnLst>
                                    <p:set>
                                      <p:cBhvr>
                                        <p:cTn id="17" dur="1" fill="hold">
                                          <p:stCondLst>
                                            <p:cond delay="0"/>
                                          </p:stCondLst>
                                        </p:cTn>
                                        <p:tgtEl>
                                          <p:spTgt spid="29">
                                            <p:txEl>
                                              <p:pRg st="1" end="1"/>
                                            </p:txEl>
                                          </p:spTgt>
                                        </p:tgtEl>
                                        <p:attrNameLst>
                                          <p:attrName>style.visibility</p:attrName>
                                        </p:attrNameLst>
                                      </p:cBhvr>
                                      <p:to>
                                        <p:strVal val="visible"/>
                                      </p:to>
                                    </p:set>
                                    <p:animEffect transition="in" filter="dissolve">
                                      <p:cBhvr>
                                        <p:cTn id="18" dur="500"/>
                                        <p:tgtEl>
                                          <p:spTgt spid="2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0"/>
                                        <p:tgtEl>
                                          <p:spTgt spid="35"/>
                                        </p:tgtEl>
                                      </p:cBhvr>
                                    </p:animEffect>
                                  </p:childTnLst>
                                </p:cTn>
                              </p:par>
                              <p:par>
                                <p:cTn id="24" presetID="9" presetClass="entr" presetSubtype="0" fill="hold" nodeType="withEffect">
                                  <p:stCondLst>
                                    <p:cond delay="0"/>
                                  </p:stCondLst>
                                  <p:childTnLst>
                                    <p:set>
                                      <p:cBhvr>
                                        <p:cTn id="25" dur="1" fill="hold">
                                          <p:stCondLst>
                                            <p:cond delay="0"/>
                                          </p:stCondLst>
                                        </p:cTn>
                                        <p:tgtEl>
                                          <p:spTgt spid="30">
                                            <p:txEl>
                                              <p:pRg st="0" end="0"/>
                                            </p:txEl>
                                          </p:spTgt>
                                        </p:tgtEl>
                                        <p:attrNameLst>
                                          <p:attrName>style.visibility</p:attrName>
                                        </p:attrNameLst>
                                      </p:cBhvr>
                                      <p:to>
                                        <p:strVal val="visible"/>
                                      </p:to>
                                    </p:set>
                                    <p:animEffect transition="in" filter="dissolve">
                                      <p:cBhvr>
                                        <p:cTn id="26" dur="500"/>
                                        <p:tgtEl>
                                          <p:spTgt spid="3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5"/>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1"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dissolve">
                                      <p:cBhvr>
                                        <p:cTn id="35" dur="500"/>
                                        <p:tgtEl>
                                          <p:spTgt spid="42"/>
                                        </p:tgtEl>
                                      </p:cBhvr>
                                    </p:animEffect>
                                  </p:childTnLst>
                                </p:cTn>
                              </p:par>
                              <p:par>
                                <p:cTn id="36" presetID="9"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9" presetClass="entr" presetSubtype="0" fill="hold" nodeType="withEffect">
                                  <p:stCondLst>
                                    <p:cond delay="0"/>
                                  </p:stCondLst>
                                  <p:childTnLst>
                                    <p:set>
                                      <p:cBhvr>
                                        <p:cTn id="40" dur="1" fill="hold">
                                          <p:stCondLst>
                                            <p:cond delay="0"/>
                                          </p:stCondLst>
                                        </p:cTn>
                                        <p:tgtEl>
                                          <p:spTgt spid="30">
                                            <p:txEl>
                                              <p:pRg st="1" end="1"/>
                                            </p:txEl>
                                          </p:spTgt>
                                        </p:tgtEl>
                                        <p:attrNameLst>
                                          <p:attrName>style.visibility</p:attrName>
                                        </p:attrNameLst>
                                      </p:cBhvr>
                                      <p:to>
                                        <p:strVal val="visible"/>
                                      </p:to>
                                    </p:set>
                                    <p:animEffect transition="in" filter="dissolve">
                                      <p:cBhvr>
                                        <p:cTn id="41" dur="500"/>
                                        <p:tgtEl>
                                          <p:spTgt spid="30">
                                            <p:txEl>
                                              <p:pRg st="1" end="1"/>
                                            </p:txEl>
                                          </p:spTgt>
                                        </p:tgtEl>
                                      </p:cBhvr>
                                    </p:animEffect>
                                  </p:childTnLst>
                                </p:cTn>
                              </p:par>
                              <p:par>
                                <p:cTn id="42" presetID="35" presetClass="emph" presetSubtype="0" fill="hold" grpId="0" nodeType="withEffect">
                                  <p:stCondLst>
                                    <p:cond delay="0"/>
                                  </p:stCondLst>
                                  <p:childTnLst>
                                    <p:anim calcmode="discrete" valueType="str">
                                      <p:cBhvr>
                                        <p:cTn id="43" dur="1000" fill="hold"/>
                                        <p:tgtEl>
                                          <p:spTgt spid="42"/>
                                        </p:tgtEl>
                                        <p:attrNameLst>
                                          <p:attrName>style.visibility</p:attrName>
                                        </p:attrNameLst>
                                      </p:cBhvr>
                                      <p:tavLst>
                                        <p:tav tm="0">
                                          <p:val>
                                            <p:strVal val="hidden"/>
                                          </p:val>
                                        </p:tav>
                                        <p:tav tm="50000">
                                          <p:val>
                                            <p:strVal val="visible"/>
                                          </p:val>
                                        </p:tav>
                                      </p:tavLst>
                                    </p:anim>
                                  </p:childTnLst>
                                </p:cTn>
                              </p:par>
                              <p:par>
                                <p:cTn id="44" presetID="35" presetClass="emph" presetSubtype="0" fill="hold" nodeType="withEffect">
                                  <p:stCondLst>
                                    <p:cond delay="0"/>
                                  </p:stCondLst>
                                  <p:childTnLst>
                                    <p:anim calcmode="discrete" valueType="str">
                                      <p:cBhvr>
                                        <p:cTn id="45"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dissolve">
                                      <p:cBhvr>
                                        <p:cTn id="50" dur="500"/>
                                        <p:tgtEl>
                                          <p:spTgt spid="43"/>
                                        </p:tgtEl>
                                      </p:cBhvr>
                                    </p:animEffect>
                                  </p:childTnLst>
                                </p:cTn>
                              </p:par>
                              <p:par>
                                <p:cTn id="51" presetID="9" presetClass="entr" presetSubtype="0" fill="hold" nodeType="withEffect">
                                  <p:stCondLst>
                                    <p:cond delay="0"/>
                                  </p:stCondLst>
                                  <p:childTnLst>
                                    <p:set>
                                      <p:cBhvr>
                                        <p:cTn id="52" dur="1" fill="hold">
                                          <p:stCondLst>
                                            <p:cond delay="0"/>
                                          </p:stCondLst>
                                        </p:cTn>
                                        <p:tgtEl>
                                          <p:spTgt spid="30">
                                            <p:txEl>
                                              <p:pRg st="2" end="2"/>
                                            </p:txEl>
                                          </p:spTgt>
                                        </p:tgtEl>
                                        <p:attrNameLst>
                                          <p:attrName>style.visibility</p:attrName>
                                        </p:attrNameLst>
                                      </p:cBhvr>
                                      <p:to>
                                        <p:strVal val="visible"/>
                                      </p:to>
                                    </p:set>
                                    <p:animEffect transition="in" filter="dissolve">
                                      <p:cBhvr>
                                        <p:cTn id="53" dur="500"/>
                                        <p:tgtEl>
                                          <p:spTgt spid="30">
                                            <p:txEl>
                                              <p:pRg st="2" end="2"/>
                                            </p:txEl>
                                          </p:spTgt>
                                        </p:tgtEl>
                                      </p:cBhvr>
                                    </p:animEffect>
                                  </p:childTnLst>
                                </p:cTn>
                              </p:par>
                              <p:par>
                                <p:cTn id="54" presetID="8" presetClass="emph" presetSubtype="0" fill="hold" nodeType="withEffect">
                                  <p:stCondLst>
                                    <p:cond delay="0"/>
                                  </p:stCondLst>
                                  <p:childTnLst>
                                    <p:animRot by="21600000">
                                      <p:cBhvr>
                                        <p:cTn id="55" dur="2000" fill="hold"/>
                                        <p:tgtEl>
                                          <p:spTgt spid="43"/>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dissolve">
                                      <p:cBhvr>
                                        <p:cTn id="6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2" grpId="0" animBg="1"/>
      <p:bldP spid="4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1196753"/>
            <a:ext cx="8229600" cy="504055"/>
          </a:xfrm>
          <a:prstGeom prst="rect">
            <a:avLst/>
          </a:prstGeom>
        </p:spPr>
        <p:txBody>
          <a:bodyPr vert="horz" lIns="91440" tIns="45720" rIns="91440" bIns="45720" rtlCol="0">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11200" b="1" i="0" u="none" strike="noStrike" kern="1200" cap="none" spc="0" normalizeH="0" baseline="0" noProof="0" dirty="0" smtClean="0">
                <a:ln>
                  <a:noFill/>
                </a:ln>
                <a:solidFill>
                  <a:schemeClr val="tx1"/>
                </a:solidFill>
                <a:effectLst/>
                <a:uLnTx/>
                <a:uFillTx/>
                <a:latin typeface="Arial" pitchFamily="34" charset="0"/>
                <a:cs typeface="Arial" pitchFamily="34" charset="0"/>
              </a:rPr>
              <a:t>Porque existem tantas opiniões e posições diferentes?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9" name="TextBox 28"/>
          <p:cNvSpPr txBox="1"/>
          <p:nvPr/>
        </p:nvSpPr>
        <p:spPr>
          <a:xfrm>
            <a:off x="395536" y="2564904"/>
            <a:ext cx="8352928" cy="830997"/>
          </a:xfrm>
          <a:prstGeom prst="rect">
            <a:avLst/>
          </a:prstGeom>
          <a:noFill/>
        </p:spPr>
        <p:txBody>
          <a:bodyPr wrap="square" rtlCol="0">
            <a:spAutoFit/>
          </a:bodyPr>
          <a:lstStyle/>
          <a:p>
            <a:pPr algn="ctr"/>
            <a:r>
              <a:rPr lang="pt-BR" sz="2400" b="1" dirty="0" smtClean="0">
                <a:latin typeface="Arial" pitchFamily="34" charset="0"/>
                <a:cs typeface="Arial" pitchFamily="34" charset="0"/>
              </a:rPr>
              <a:t>A razão principal é que há dois métodos de interpretação que entram em choque:</a:t>
            </a:r>
            <a:endParaRPr lang="pt-BR" sz="2400" b="1" dirty="0">
              <a:latin typeface="Arial" pitchFamily="34" charset="0"/>
              <a:cs typeface="Arial" pitchFamily="34" charset="0"/>
            </a:endParaRPr>
          </a:p>
        </p:txBody>
      </p:sp>
      <p:sp>
        <p:nvSpPr>
          <p:cNvPr id="30" name="TextBox 29"/>
          <p:cNvSpPr txBox="1"/>
          <p:nvPr/>
        </p:nvSpPr>
        <p:spPr>
          <a:xfrm>
            <a:off x="395536" y="3884855"/>
            <a:ext cx="8352928" cy="1200329"/>
          </a:xfrm>
          <a:prstGeom prst="rect">
            <a:avLst/>
          </a:prstGeom>
          <a:noFill/>
        </p:spPr>
        <p:txBody>
          <a:bodyPr wrap="square" rtlCol="0">
            <a:spAutoFit/>
          </a:bodyPr>
          <a:lstStyle/>
          <a:p>
            <a:pPr algn="ctr"/>
            <a:r>
              <a:rPr lang="pt-BR" sz="2400" b="1" dirty="0">
                <a:latin typeface="Arial" pitchFamily="34" charset="0"/>
                <a:cs typeface="Arial" pitchFamily="34" charset="0"/>
              </a:rPr>
              <a:t>LITERAL, gramatical, histórico, contextual</a:t>
            </a:r>
            <a:r>
              <a:rPr lang="pt-BR" sz="2400" b="1" dirty="0" smtClean="0">
                <a:latin typeface="Arial" pitchFamily="34" charset="0"/>
                <a:cs typeface="Arial" pitchFamily="34" charset="0"/>
              </a:rPr>
              <a:t>.</a:t>
            </a:r>
          </a:p>
          <a:p>
            <a:pPr algn="ctr"/>
            <a:r>
              <a:rPr lang="pt-BR" sz="2400" b="1" dirty="0" smtClean="0">
                <a:latin typeface="Arial" pitchFamily="34" charset="0"/>
                <a:cs typeface="Arial" pitchFamily="34" charset="0"/>
              </a:rPr>
              <a:t>  </a:t>
            </a:r>
            <a:endParaRPr lang="pt-BR" sz="2400" b="1" dirty="0">
              <a:latin typeface="Arial" pitchFamily="34" charset="0"/>
              <a:cs typeface="Arial" pitchFamily="34" charset="0"/>
            </a:endParaRPr>
          </a:p>
          <a:p>
            <a:pPr algn="ctr"/>
            <a:r>
              <a:rPr lang="pt-BR" sz="2400" b="1" dirty="0" smtClean="0">
                <a:latin typeface="Arial" pitchFamily="34" charset="0"/>
                <a:cs typeface="Arial" pitchFamily="34" charset="0"/>
              </a:rPr>
              <a:t>ALEGÓRICO</a:t>
            </a:r>
            <a:r>
              <a:rPr lang="pt-BR" sz="2400" b="1" dirty="0">
                <a:latin typeface="Arial" pitchFamily="34" charset="0"/>
                <a:cs typeface="Arial" pitchFamily="34" charset="0"/>
              </a:rPr>
              <a:t>.</a:t>
            </a:r>
            <a:endParaRPr lang="en-US" sz="2400" b="1" dirty="0">
              <a:latin typeface="Arial" pitchFamily="34" charset="0"/>
              <a:cs typeface="Arial" pitchFamily="34" charset="0"/>
            </a:endParaRPr>
          </a:p>
        </p:txBody>
      </p:sp>
      <p:sp>
        <p:nvSpPr>
          <p:cNvPr id="13" name="Rectangle 12"/>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dissolv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dissolve">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525963"/>
          </a:xfrm>
        </p:spPr>
        <p:txBody>
          <a:bodyPr>
            <a:noAutofit/>
          </a:bodyPr>
          <a:lstStyle/>
          <a:p>
            <a:pPr marL="0" indent="0" algn="ctr">
              <a:buNone/>
            </a:pPr>
            <a:r>
              <a:rPr lang="pt-BR" b="1" dirty="0" smtClean="0"/>
              <a:t>LITERAL, gramatical, histórico, contextual.</a:t>
            </a:r>
          </a:p>
          <a:p>
            <a:pPr marL="0" indent="0">
              <a:buNone/>
            </a:pPr>
            <a:r>
              <a:rPr lang="pt-BR" b="1" dirty="0" smtClean="0"/>
              <a:t> </a:t>
            </a:r>
          </a:p>
          <a:p>
            <a:pPr marL="0" indent="0">
              <a:buNone/>
            </a:pPr>
            <a:r>
              <a:rPr lang="pt-BR" b="1" dirty="0" smtClean="0"/>
              <a:t>LITERAL – A interpretação tem que ser literal, exceto quando o contexto claramente indica o contrário.</a:t>
            </a:r>
          </a:p>
          <a:p>
            <a:pPr marL="0" indent="0">
              <a:buNone/>
            </a:pPr>
            <a:r>
              <a:rPr lang="pt-BR" b="1" dirty="0" smtClean="0"/>
              <a:t> </a:t>
            </a:r>
          </a:p>
          <a:p>
            <a:pPr marL="0" indent="0">
              <a:buNone/>
            </a:pPr>
            <a:r>
              <a:rPr lang="pt-BR" b="1" dirty="0" smtClean="0"/>
              <a:t>GRAMATICAL -</a:t>
            </a:r>
            <a:r>
              <a:rPr lang="pt-BR" b="1" dirty="0"/>
              <a:t> </a:t>
            </a:r>
            <a:r>
              <a:rPr lang="pt-BR" b="1" dirty="0" smtClean="0"/>
              <a:t>O significado de qualquer texto tem que ser determinado por um estudo das palavras do versículo e a relação entre elas.  Temos que entender a gramática.</a:t>
            </a:r>
          </a:p>
          <a:p>
            <a:pPr marL="0" indent="0">
              <a:buNone/>
            </a:pPr>
            <a:r>
              <a:rPr lang="pt-BR" b="1" dirty="0" smtClean="0"/>
              <a:t> </a:t>
            </a:r>
          </a:p>
          <a:p>
            <a:pPr marL="0" indent="0">
              <a:buNone/>
            </a:pPr>
            <a:r>
              <a:rPr lang="pt-BR" b="1" dirty="0" smtClean="0"/>
              <a:t>HISTÓRICO – A interpretação tem que obedecer as normas do tempo em que foi escrito, tomando em conta a história, os costumes, a cultura, o cotidiano, etc., do tempo em que foi escrito o texto.</a:t>
            </a:r>
            <a:endParaRPr lang="pt-BR" b="1" dirty="0"/>
          </a:p>
        </p:txBody>
      </p:sp>
      <p:sp>
        <p:nvSpPr>
          <p:cNvPr id="6" name="Rectangle 5"/>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525963"/>
          </a:xfrm>
        </p:spPr>
        <p:txBody>
          <a:bodyPr>
            <a:noAutofit/>
          </a:bodyPr>
          <a:lstStyle/>
          <a:p>
            <a:pPr marL="0" indent="0" algn="ctr">
              <a:buNone/>
            </a:pPr>
            <a:r>
              <a:rPr lang="pt-BR" b="1" dirty="0" smtClean="0"/>
              <a:t>LITERAL, gramatical, histórico, contextual.</a:t>
            </a:r>
          </a:p>
          <a:p>
            <a:pPr marL="0" indent="0">
              <a:buNone/>
            </a:pPr>
            <a:r>
              <a:rPr lang="pt-BR" b="1" dirty="0" smtClean="0"/>
              <a:t> </a:t>
            </a:r>
          </a:p>
          <a:p>
            <a:pPr marL="0" indent="0">
              <a:buNone/>
            </a:pPr>
            <a:r>
              <a:rPr lang="pt-BR" b="1" dirty="0" smtClean="0"/>
              <a:t>CONTEXTUAL – A Bíblia não é um livro de textos isolados e sem relação entre si.  O contexto imediato tem que ser estudado para se entender a relação entre as palavras, as ideias, os versículos e os capítulos.  O contexto amplo é usado quando o contexto imediato não dá luz suficiente sobre certo texto.  Tem que se procurar esclarecimento num contexto mais amplo: capítulos, livros ou toda a Bíblia.  Textos paralelos ou relacionados ao mesmo assunto são bastante importantes para a interpretação correta de um texto ou assunto.</a:t>
            </a:r>
          </a:p>
          <a:p>
            <a:pPr marL="0" indent="0">
              <a:buNone/>
            </a:pPr>
            <a:endParaRPr lang="pt-BR" b="1" dirty="0"/>
          </a:p>
        </p:txBody>
      </p:sp>
      <p:sp>
        <p:nvSpPr>
          <p:cNvPr id="6" name="Rectangle 5"/>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pt-BR" b="1" dirty="0" smtClean="0"/>
              <a:t>ALEGORICO ou ESPIRITUALIZAÇÃO </a:t>
            </a:r>
          </a:p>
          <a:p>
            <a:pPr marL="0" indent="0">
              <a:buNone/>
            </a:pPr>
            <a:r>
              <a:rPr lang="pt-BR" b="1" dirty="0" smtClean="0"/>
              <a:t> </a:t>
            </a:r>
          </a:p>
          <a:p>
            <a:pPr marL="0" indent="0">
              <a:buNone/>
            </a:pPr>
            <a:r>
              <a:rPr lang="pt-BR" b="1" dirty="0" smtClean="0"/>
              <a:t>O método alegórico é a interpretação de um texto onde considera o sentido literal como um veículo para outro sentido, mais espiritual e mais profundo.</a:t>
            </a:r>
          </a:p>
          <a:p>
            <a:pPr marL="0" indent="0">
              <a:buNone/>
            </a:pPr>
            <a:endParaRPr lang="pt-BR" b="1" dirty="0"/>
          </a:p>
        </p:txBody>
      </p:sp>
      <p:sp>
        <p:nvSpPr>
          <p:cNvPr id="6" name="Rectangle 5"/>
          <p:cNvSpPr/>
          <p:nvPr/>
        </p:nvSpPr>
        <p:spPr>
          <a:xfrm>
            <a:off x="2895784" y="208672"/>
            <a:ext cx="3328476" cy="923330"/>
          </a:xfrm>
          <a:prstGeom prst="rect">
            <a:avLst/>
          </a:prstGeom>
          <a:noFill/>
        </p:spPr>
        <p:txBody>
          <a:bodyPr wrap="none" lIns="91440" tIns="45720" rIns="91440" bIns="45720">
            <a:spAutoFit/>
          </a:bodyPr>
          <a:lstStyle/>
          <a:p>
            <a:pPr algn="ctr"/>
            <a:r>
              <a:rPr lang="pt-BR" sz="5400" b="1" cap="none" spc="0" dirty="0" smtClean="0">
                <a:ln w="1905"/>
                <a:solidFill>
                  <a:schemeClr val="accent6">
                    <a:lumMod val="75000"/>
                  </a:schemeClr>
                </a:solidFill>
                <a:effectLst>
                  <a:innerShdw blurRad="69850" dist="43180" dir="5400000">
                    <a:srgbClr val="000000">
                      <a:alpha val="65000"/>
                    </a:srgbClr>
                  </a:innerShdw>
                </a:effectLst>
              </a:rPr>
              <a:t>Introdução</a:t>
            </a:r>
            <a:endParaRPr lang="pt-BR" sz="5400" b="1" cap="none" spc="0" dirty="0">
              <a:ln w="1905"/>
              <a:solidFill>
                <a:schemeClr val="accent6">
                  <a:lumMod val="7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5450</TotalTime>
  <Words>1472</Words>
  <Application>Microsoft Office PowerPoint</Application>
  <PresentationFormat>On-screen Show (4:3)</PresentationFormat>
  <Paragraphs>609</Paragraphs>
  <Slides>31</Slides>
  <Notes>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Onde Fica Israel?</vt:lpstr>
      <vt:lpstr>Mundo da Bíblia.</vt:lpstr>
      <vt:lpstr>Onde Ficam as Sete Igrejas?</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Apocalipse</dc:title>
  <dc:creator>Owner</dc:creator>
  <cp:lastModifiedBy>Owner</cp:lastModifiedBy>
  <cp:revision>168</cp:revision>
  <dcterms:created xsi:type="dcterms:W3CDTF">2016-05-03T20:47:01Z</dcterms:created>
  <dcterms:modified xsi:type="dcterms:W3CDTF">2016-09-28T18:22:35Z</dcterms:modified>
</cp:coreProperties>
</file>