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8" r:id="rId2"/>
    <p:sldId id="671" r:id="rId3"/>
    <p:sldId id="666" r:id="rId4"/>
    <p:sldId id="471" r:id="rId5"/>
    <p:sldId id="563" r:id="rId6"/>
    <p:sldId id="561" r:id="rId7"/>
    <p:sldId id="554" r:id="rId8"/>
    <p:sldId id="677" r:id="rId9"/>
    <p:sldId id="675" r:id="rId10"/>
    <p:sldId id="676" r:id="rId11"/>
    <p:sldId id="567" r:id="rId12"/>
    <p:sldId id="555" r:id="rId13"/>
    <p:sldId id="564" r:id="rId14"/>
    <p:sldId id="569" r:id="rId15"/>
    <p:sldId id="565" r:id="rId16"/>
    <p:sldId id="568" r:id="rId17"/>
    <p:sldId id="556" r:id="rId18"/>
    <p:sldId id="557" r:id="rId19"/>
    <p:sldId id="570" r:id="rId20"/>
    <p:sldId id="558" r:id="rId21"/>
    <p:sldId id="571" r:id="rId22"/>
    <p:sldId id="559" r:id="rId23"/>
    <p:sldId id="678" r:id="rId24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29"/>
    <a:srgbClr val="040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BF8F134-45FF-4925-892D-FDED87B88C96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ADE4B7D-8D32-4C52-A826-88ABC973EA32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</a:t>
            </a:r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14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 s45em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30154" cy="63050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9" name="Picture 5" descr="https://setimoportal.files.wordpress.com/2010/11/sete-mont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6D5"/>
              </a:clrFrom>
              <a:clrTo>
                <a:srgbClr val="FFF6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6818" y="2416600"/>
            <a:ext cx="3020142" cy="292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r>
              <a:rPr lang="pt-BR" b="1" dirty="0" smtClean="0"/>
              <a:t>Do ponto de vista celestial a Babilônia já caiu, embora seu castigo real ainda não tenha ocorrido.  A queda mesmo de Babilônia se descreve nos capítulos 17-18.  Deus geralmente anuncia Seus atos antes que aconteçam. 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r>
              <a:rPr lang="pt-BR" b="1" dirty="0" smtClean="0"/>
              <a:t>A grande cidade é Roma e a sede da religião </a:t>
            </a:r>
            <a:r>
              <a:rPr lang="pt-BR" b="1" dirty="0" smtClean="0"/>
              <a:t>falsa </a:t>
            </a:r>
            <a:r>
              <a:rPr lang="pt-BR" b="1" dirty="0" smtClean="0"/>
              <a:t>é o Vaticano. Com o </a:t>
            </a:r>
            <a:r>
              <a:rPr lang="pt-BR" b="1" dirty="0" smtClean="0"/>
              <a:t>reavivamento </a:t>
            </a:r>
            <a:r>
              <a:rPr lang="pt-BR" b="1" dirty="0" smtClean="0"/>
              <a:t>do antigo Império Romano, seu capital provavelmente será o mesmo – Roma.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r>
              <a:rPr lang="pt-BR" b="1" dirty="0" smtClean="0"/>
              <a:t>O vinho da ira de Deus é a consequência de sua fornicação (doutrina falsa).  Por ter ela embebedado as nações com o vinho de sua fornicação, ela própria embebedar-se-á com o vinho da ira de Deus.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pPr algn="ctr"/>
            <a:r>
              <a:rPr lang="pt-BR" b="1" dirty="0" smtClean="0"/>
              <a:t>Jeremias 51:7</a:t>
            </a:r>
          </a:p>
          <a:p>
            <a:pPr algn="ctr"/>
            <a:r>
              <a:rPr lang="pt-BR" b="1" dirty="0" smtClean="0"/>
              <a:t>“</a:t>
            </a:r>
            <a:r>
              <a:rPr lang="pt-BR" b="1" i="1" dirty="0" smtClean="0"/>
              <a:t>Babilônia era um copo de ouro na mão do SENHOR, o qual embriagava a toda a terra; do seu vinho beberam as nações; por isso as nações enlouqueceram</a:t>
            </a:r>
            <a:r>
              <a:rPr lang="pt-BR" b="1" dirty="0" smtClean="0"/>
              <a:t>.”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pPr algn="ctr"/>
            <a:r>
              <a:rPr lang="pt-BR" b="1" dirty="0" smtClean="0"/>
              <a:t>Apocalipse 18:3</a:t>
            </a:r>
          </a:p>
          <a:p>
            <a:pPr algn="ctr"/>
            <a:r>
              <a:rPr lang="pt-BR" b="1" dirty="0" smtClean="0"/>
              <a:t>“</a:t>
            </a:r>
            <a:r>
              <a:rPr lang="pt-BR" b="1" i="1" dirty="0" smtClean="0"/>
              <a:t>Porque todas as nações beberam do vinho da ira da sua fornicação, e os reis da terra se fornicaram com ela; e os mercadores da terra se enriqueceram com a abundância de suas delícias</a:t>
            </a:r>
            <a:r>
              <a:rPr lang="pt-BR" b="1" dirty="0" smtClean="0"/>
              <a:t>.”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r>
              <a:rPr lang="pt-BR" b="1" smtClean="0"/>
              <a:t>Creio </a:t>
            </a:r>
            <a:r>
              <a:rPr lang="pt-BR" b="1" dirty="0" smtClean="0"/>
              <a:t>que isso fala dos Mistérios de Babilônia, e suas crenças falsas podem ser encontradas nos religiões do mundo, principalmente em Catolicismo. 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sz="2300" b="1" baseline="30000" dirty="0" smtClean="0"/>
              <a:t>9</a:t>
            </a:r>
            <a:r>
              <a:rPr lang="pt-BR" sz="2300" b="1" dirty="0" smtClean="0"/>
              <a:t>E seguiu-os o terceiro anjo, dizendo com grande voz: Se alguém adorar a besta, e a sua imagem, e receber o sinal na sua testa, ou na sua mão,</a:t>
            </a:r>
            <a:r>
              <a:rPr lang="pt-BR" sz="2300" b="1" baseline="30000" dirty="0" smtClean="0"/>
              <a:t> 10</a:t>
            </a:r>
            <a:r>
              <a:rPr lang="pt-BR" sz="2300" b="1" dirty="0" smtClean="0"/>
              <a:t>Também este beberá do vinho da ira de Deus, que se deitou, não misturado, no cálice da sua ira; e será atormentado com fogo e enxofre diante dos santos anjos e diante do Cordeiro.</a:t>
            </a:r>
            <a:r>
              <a:rPr lang="pt-BR" sz="2300" b="1" baseline="30000" dirty="0" smtClean="0"/>
              <a:t> 11</a:t>
            </a:r>
            <a:r>
              <a:rPr lang="pt-BR" sz="2300" b="1" dirty="0" smtClean="0"/>
              <a:t>E a fumaça do seu tormento sobe para todo o sempre; e não têm repouso nem de dia nem de noite os que adoram a besta e a sua imagem, e aquele que receber o sinal do seu nome.</a:t>
            </a:r>
            <a:r>
              <a:rPr lang="pt-BR" sz="2300" b="1" baseline="30000" dirty="0" smtClean="0"/>
              <a:t> 12</a:t>
            </a:r>
            <a:r>
              <a:rPr lang="pt-BR" sz="2300" b="1" dirty="0" smtClean="0"/>
              <a:t>Aqui está a paciência dos santos; aqui estão os que guardam os mandamentos de Deus e a fé em Jesus.</a:t>
            </a:r>
            <a:r>
              <a:rPr lang="pt-BR" sz="2300" b="1" baseline="30000" dirty="0" smtClean="0"/>
              <a:t>  </a:t>
            </a:r>
            <a:endParaRPr lang="pt-BR" sz="23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212447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d. Julgamento Sobre Aqueles Que Receberam A Marca da Besta (14:9-12)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13</a:t>
            </a:r>
            <a:r>
              <a:rPr lang="pt-BR" b="1" dirty="0" smtClean="0"/>
              <a:t>E ouvi uma voz do céu, que me dizia: Escreve: Bem-aventurados os mortos que desde agora morrem no Senhor. Sim, diz o Espírito, para que descansem dos seus trabalhos, e as suas obras os seguem.</a:t>
            </a:r>
          </a:p>
          <a:p>
            <a:pPr algn="ctr"/>
            <a:endParaRPr lang="pt-BR" b="1" dirty="0" smtClean="0"/>
          </a:p>
          <a:p>
            <a:r>
              <a:rPr lang="pt-BR" b="1" dirty="0" smtClean="0"/>
              <a:t>Durante esta época de julgamento e perseguição, a morte será uma bênção.</a:t>
            </a:r>
            <a:r>
              <a:rPr lang="pt-BR" b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212447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e. Louvor Para Aqueles Que Morreram Em Cristo (14:13)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14</a:t>
            </a:r>
            <a:r>
              <a:rPr lang="pt-BR" b="1" i="1" dirty="0" smtClean="0"/>
              <a:t>E olhei, e eis uma nuvem branca, e assentado sobre a nuvem um semelhante ao Filho do homem, que tinha sobre a sua cabeça uma coroa de ouro, e na sua mão uma foice aguda.</a:t>
            </a:r>
            <a:r>
              <a:rPr lang="pt-BR" b="1" i="1" baseline="30000" dirty="0" smtClean="0"/>
              <a:t> 15</a:t>
            </a:r>
            <a:r>
              <a:rPr lang="pt-BR" b="1" i="1" dirty="0" smtClean="0"/>
              <a:t>E outro anjo saiu do templo, clamando com grande voz ao que estava assentado sobre a nuvem: Lança a tua foice, e sega; a hora de segar te é vinda, porque já a seara da terra está madura.</a:t>
            </a:r>
            <a:r>
              <a:rPr lang="pt-BR" b="1" i="1" baseline="30000" dirty="0" smtClean="0"/>
              <a:t> 16</a:t>
            </a:r>
            <a:r>
              <a:rPr lang="pt-BR" b="1" i="1" dirty="0" smtClean="0"/>
              <a:t>E aquele que estava assentado sobre a nuvem meteu a sua foice à terra, e a terra foi segada.</a:t>
            </a:r>
            <a:r>
              <a:rPr lang="pt-BR" b="1" i="1" baseline="30000" dirty="0" smtClean="0"/>
              <a:t> 17</a:t>
            </a:r>
            <a:r>
              <a:rPr lang="pt-BR" b="1" i="1" dirty="0" smtClean="0"/>
              <a:t>E saiu do templo, que está no céu, outro anjo, o qual também tinha uma foice aguda.</a:t>
            </a:r>
            <a:r>
              <a:rPr lang="pt-BR" b="1" i="1" baseline="30000" dirty="0" smtClean="0"/>
              <a:t> </a:t>
            </a:r>
            <a:endParaRPr lang="pt-BR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f. Uma Vista de Armagedom (14:14-20)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077629" y="44624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Quarto Intervalo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30380" y="4005064"/>
            <a:ext cx="165618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</a:t>
            </a:r>
          </a:p>
          <a:p>
            <a:pPr algn="ctr"/>
            <a:r>
              <a:rPr lang="pt-BR" sz="2000" b="1" dirty="0" smtClean="0"/>
              <a:t>15:1-16:1</a:t>
            </a:r>
            <a:endParaRPr lang="pt-BR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7668344" y="4354056"/>
            <a:ext cx="540000" cy="324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extBox 58"/>
          <p:cNvSpPr txBox="1"/>
          <p:nvPr/>
        </p:nvSpPr>
        <p:spPr>
          <a:xfrm>
            <a:off x="6804248" y="3212976"/>
            <a:ext cx="21957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Quinto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</a:t>
            </a:r>
          </a:p>
          <a:p>
            <a:pPr algn="ctr"/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O Fim da Tribulação</a:t>
            </a:r>
            <a:endParaRPr lang="pt-BR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804248" y="3140968"/>
            <a:ext cx="2243500" cy="20162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18</a:t>
            </a:r>
            <a:r>
              <a:rPr lang="pt-BR" b="1" i="1" dirty="0" smtClean="0"/>
              <a:t>E saiu do altar outro anjo, que tinha poder sobre o fogo, e clamou com grande voz ao que tinha a foice aguda, dizendo: Lança a tua foice aguda, e vindima os cachos da vinha da terra, porque já as suas uvas estão maduras.</a:t>
            </a:r>
            <a:r>
              <a:rPr lang="pt-BR" b="1" i="1" baseline="30000" dirty="0" smtClean="0"/>
              <a:t> 19</a:t>
            </a:r>
            <a:r>
              <a:rPr lang="pt-BR" b="1" i="1" dirty="0" smtClean="0"/>
              <a:t>E o anjo lançou a sua foice à terra e vindimou as uvas da vinha da terra, e atirou-as no grande lagar da ira de Deus.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f. Uma Vista de Armagedom (14:14-20)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20</a:t>
            </a:r>
            <a:r>
              <a:rPr lang="pt-BR" b="1" i="1" dirty="0" smtClean="0"/>
              <a:t>E o lagar foi pisado fora da cidade, e saiu sangue do lagar até aos freios dos cavalos, pelo espaço de mil e seiscentos estádios.</a:t>
            </a:r>
          </a:p>
          <a:p>
            <a:pPr algn="ctr"/>
            <a:endParaRPr lang="pt-BR" b="1" i="1" dirty="0" smtClean="0"/>
          </a:p>
          <a:p>
            <a:pPr algn="ctr"/>
            <a:r>
              <a:rPr lang="pt-BR" b="1" dirty="0" smtClean="0"/>
              <a:t> </a:t>
            </a:r>
          </a:p>
        </p:txBody>
      </p:sp>
      <p:pic>
        <p:nvPicPr>
          <p:cNvPr id="8" name="Picture 7" descr="mapacenso_dav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11" y="2953192"/>
            <a:ext cx="2419761" cy="36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3140968"/>
            <a:ext cx="532859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 batalha final o sangue irá correr até os freios dos cavalos, "pelo espaço de mil e seiscentos estádios."  Isso é 322 Km, que é a distância entre Dã e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Berseba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isto é, de uma a outra extremidade do país. Talvez esse mar de sangue simboliza uma terrível carnificina.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04248" y="3212976"/>
            <a:ext cx="1152128" cy="309634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f. Uma Vista de Armagedom (14:14-20)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68760"/>
            <a:ext cx="9144000" cy="5589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ctr"/>
            <a:r>
              <a:rPr lang="pt-BR" b="1" dirty="0" smtClean="0"/>
              <a:t>Propósito: Mostrar a vitória final</a:t>
            </a:r>
          </a:p>
          <a:p>
            <a:pPr marL="533400" lvl="1" indent="-533400">
              <a:buFont typeface="Wingdings" pitchFamily="2" charset="2"/>
              <a:buChar char="Ø"/>
            </a:pPr>
            <a:r>
              <a:rPr lang="pt-BR" b="1" dirty="0" smtClean="0"/>
              <a:t>Mártires serão vingados.</a:t>
            </a:r>
          </a:p>
          <a:p>
            <a:pPr marL="533400" lvl="1" indent="-533400">
              <a:buFont typeface="Wingdings" pitchFamily="2" charset="2"/>
              <a:buChar char="Ø"/>
            </a:pPr>
            <a:r>
              <a:rPr lang="pt-BR" b="1" dirty="0" smtClean="0"/>
              <a:t>Anticristo e Profeta Falso serão derrotados.</a:t>
            </a:r>
          </a:p>
          <a:p>
            <a:pPr marL="533400" lvl="1" indent="-533400">
              <a:buFont typeface="Wingdings" pitchFamily="2" charset="2"/>
              <a:buChar char="Ø"/>
            </a:pPr>
            <a:r>
              <a:rPr lang="pt-BR" b="1" dirty="0" smtClean="0"/>
              <a:t>Seus seguidores serão derrotados.</a:t>
            </a:r>
          </a:p>
          <a:p>
            <a:pPr marL="533400" lvl="1" indent="-533400">
              <a:buFont typeface="Wingdings" pitchFamily="2" charset="2"/>
              <a:buChar char="Ø"/>
            </a:pPr>
            <a:r>
              <a:rPr lang="pt-BR" b="1" dirty="0" smtClean="0"/>
              <a:t>Cristo volta com vitória na batalha de </a:t>
            </a:r>
            <a:r>
              <a:rPr lang="pt-BR" b="1" dirty="0" err="1" smtClean="0"/>
              <a:t>Armagedão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516680" y="208672"/>
            <a:ext cx="8086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RESUMO DESTE INTERVALO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6672" y="5459740"/>
            <a:ext cx="44155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VITÓRIA</a:t>
            </a:r>
            <a:endParaRPr lang="pt-BR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077629" y="44624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Quarto Intervalo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30380" y="4005064"/>
            <a:ext cx="165618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</a:t>
            </a:r>
          </a:p>
          <a:p>
            <a:pPr algn="ctr"/>
            <a:r>
              <a:rPr lang="pt-BR" sz="2000" b="1" dirty="0" smtClean="0"/>
              <a:t>15:1-16:1</a:t>
            </a:r>
            <a:endParaRPr lang="pt-BR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7380312" y="4653136"/>
            <a:ext cx="1224136" cy="31209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extBox 58"/>
          <p:cNvSpPr txBox="1"/>
          <p:nvPr/>
        </p:nvSpPr>
        <p:spPr>
          <a:xfrm>
            <a:off x="6804248" y="3212976"/>
            <a:ext cx="21957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Sesta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</a:t>
            </a:r>
          </a:p>
          <a:p>
            <a:pPr algn="ctr"/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Preparações Finais</a:t>
            </a:r>
            <a:endParaRPr lang="pt-BR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804248" y="3140968"/>
            <a:ext cx="2243500" cy="20162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832648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B.	A Tribulação Na Terra (6 - 18)</a:t>
            </a: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kern="50" dirty="0" smtClean="0">
                <a:solidFill>
                  <a:srgbClr val="000000"/>
                </a:solidFill>
                <a:ea typeface="Times New Roman"/>
              </a:rPr>
              <a:t>		 4. 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Quinto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Um Olhado Ao Fim da Tribulação (14)</a:t>
            </a:r>
            <a:endParaRPr lang="en-US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kern="50" dirty="0" smtClean="0">
              <a:ea typeface="Times New Roman"/>
            </a:endParaRPr>
          </a:p>
          <a:p>
            <a:pPr marL="1158875" indent="-442913" algn="just" hangingPunct="0">
              <a:spcBef>
                <a:spcPts val="0"/>
              </a:spcBef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kern="50" dirty="0" smtClean="0">
                <a:solidFill>
                  <a:srgbClr val="000000"/>
                </a:solidFill>
                <a:ea typeface="Times New Roman"/>
              </a:rPr>
              <a:t>a.  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Um Quadro do Cordeiro Com os 144.000 (14:1-5)</a:t>
            </a:r>
            <a:endParaRPr lang="en-US" kern="50" dirty="0" smtClean="0">
              <a:ea typeface="Times New Roman"/>
            </a:endParaRPr>
          </a:p>
          <a:p>
            <a:pPr marL="1158875" marR="0" indent="-442913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b.  Proclamação do Evangelho (14:6-7)</a:t>
            </a:r>
            <a:endParaRPr lang="en-US" kern="50" dirty="0" smtClean="0">
              <a:ea typeface="Times New Roman"/>
            </a:endParaRPr>
          </a:p>
          <a:p>
            <a:pPr marL="1158875" marR="0" indent="-442913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c.	Pronunciamento de Julgamento Sobre Babilônia (14:8)</a:t>
            </a:r>
            <a:endParaRPr lang="en-US" kern="50" dirty="0" smtClean="0">
              <a:ea typeface="Times New Roman"/>
            </a:endParaRPr>
          </a:p>
          <a:p>
            <a:pPr marL="1158875" marR="0" indent="-442913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d. 	Pronunciamento de Julgamento Sobre Aqueles Que Receberam A Marca da Besta (14:9-12)</a:t>
            </a:r>
            <a:endParaRPr lang="en-US" kern="50" dirty="0" smtClean="0">
              <a:ea typeface="Times New Roman"/>
            </a:endParaRPr>
          </a:p>
          <a:p>
            <a:pPr marL="1158875" marR="0" indent="-442913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e.	Louvor Para Aqueles Que Morreram Em Cristo (14:13)</a:t>
            </a:r>
            <a:endParaRPr lang="en-US" kern="50" dirty="0" smtClean="0">
              <a:ea typeface="Times New Roman"/>
            </a:endParaRPr>
          </a:p>
          <a:p>
            <a:pPr marL="1158875" marR="0" indent="-442913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158875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f.  	Uma Vista de Armagedom (14:14-20)</a:t>
            </a:r>
            <a:endParaRPr lang="en-US" kern="50" dirty="0" smtClean="0">
              <a:ea typeface="Times New Roman"/>
            </a:endParaRPr>
          </a:p>
          <a:p>
            <a:pPr marL="1158875" indent="-442913"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kern="50" dirty="0" smtClean="0">
              <a:ea typeface="Times New Roman"/>
            </a:endParaRPr>
          </a:p>
          <a:p>
            <a:pPr marL="342900" marR="0" lvl="0" indent="-3429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Esboço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</a:t>
            </a:r>
            <a:r>
              <a:rPr lang="pt-BR" b="1" dirty="0" smtClean="0"/>
              <a:t>E olhei, e eis que estava o Cordeiro sobre o monte Sião, e com ele cento e quarenta e quatro mil, que em suas testas tinham escrito o nome de seu Pai.</a:t>
            </a:r>
            <a:r>
              <a:rPr lang="pt-BR" b="1" baseline="30000" dirty="0" smtClean="0"/>
              <a:t>  </a:t>
            </a:r>
          </a:p>
          <a:p>
            <a:pPr algn="ctr"/>
            <a:endParaRPr lang="pt-BR" b="1" baseline="30000" dirty="0" smtClean="0"/>
          </a:p>
          <a:p>
            <a:r>
              <a:rPr lang="pt-BR" b="1" dirty="0" smtClean="0"/>
              <a:t>Vimos os 144.000 em Apocalipse capítulo 7. Eles são todos judeus enviados para pregar o Evangelho do Reino.</a:t>
            </a:r>
          </a:p>
        </p:txBody>
      </p:sp>
      <p:pic>
        <p:nvPicPr>
          <p:cNvPr id="9" name="Picture 8" descr="quem-sao-os-144-m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365104"/>
            <a:ext cx="2881538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0439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a. Um Quadro do Cordeiro Com os 144.000 (14:1-5)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2</a:t>
            </a:r>
            <a:r>
              <a:rPr lang="pt-BR" b="1" dirty="0" smtClean="0"/>
              <a:t>E ouvi uma voz do céu, como a voz de muitas águas, e como a voz de um grande trovão; e ouvi uma voz de harpistas, que tocavam com as suas harpas.</a:t>
            </a:r>
            <a:r>
              <a:rPr lang="pt-BR" b="1" baseline="30000" dirty="0" smtClean="0"/>
              <a:t> 3</a:t>
            </a:r>
            <a:r>
              <a:rPr lang="pt-BR" b="1" dirty="0" smtClean="0"/>
              <a:t>E cantavam um como cântico novo diante do trono, e diante dos quatro animais e dos anciãos; e ninguém podia aprender aquele cântico, senão os cento e quarenta e quatro mil que foram comprados da terra.</a:t>
            </a:r>
            <a:r>
              <a:rPr lang="pt-BR" b="1" baseline="30000" dirty="0" smtClean="0"/>
              <a:t> </a:t>
            </a:r>
            <a:endParaRPr lang="pt-BR" b="1" dirty="0" smtClean="0"/>
          </a:p>
        </p:txBody>
      </p:sp>
      <p:pic>
        <p:nvPicPr>
          <p:cNvPr id="7" name="Picture 6" descr="144.00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680" y="4653136"/>
            <a:ext cx="4023544" cy="2011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0439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a. Um Quadro do Cordeiro Com os 144.000 (14:1-5)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344816" cy="3052936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4</a:t>
            </a:r>
            <a:r>
              <a:rPr lang="pt-BR" b="1" dirty="0" smtClean="0"/>
              <a:t>Estes são os que não estão contaminados com mulheres; porque são virgens. Estes são os que seguem o Cordeiro para onde quer que vá. Estes são os que dentre os homens foram comprados como primícias para Deus e para o Cordeiro.</a:t>
            </a:r>
            <a:r>
              <a:rPr lang="pt-BR" b="1" baseline="30000" dirty="0" smtClean="0"/>
              <a:t> 5</a:t>
            </a:r>
            <a:r>
              <a:rPr lang="pt-BR" b="1" dirty="0" smtClean="0"/>
              <a:t>E na sua boca não se achou engano; porque são irrepreensíveis diante do trono de Deus.</a:t>
            </a:r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baseline="30000" dirty="0" smtClean="0"/>
          </a:p>
          <a:p>
            <a:r>
              <a:rPr lang="pt-BR" b="1" baseline="30000" dirty="0" smtClean="0"/>
              <a:t> </a:t>
            </a:r>
            <a:endParaRPr lang="pt-BR" b="1" dirty="0" smtClean="0"/>
          </a:p>
        </p:txBody>
      </p:sp>
      <p:pic>
        <p:nvPicPr>
          <p:cNvPr id="6" name="Picture 5" descr="144 Mil - T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81128"/>
            <a:ext cx="2520280" cy="189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0439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a. Um Quadro do Cordeiro Com os 144.000 (14:1-5)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869160"/>
            <a:ext cx="2880320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144.000 são </a:t>
            </a:r>
          </a:p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jovens virgens.</a:t>
            </a:r>
            <a:r>
              <a:rPr lang="pt-BR" sz="2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6</a:t>
            </a:r>
            <a:r>
              <a:rPr lang="pt-BR" b="1" dirty="0" smtClean="0"/>
              <a:t>E vi outro anjo voar pelo meio do céu, e tinha o evangelho eterno, para o proclamar aos que habitam sobre a terra, e a toda a nação, e tribo, e língua, e povo,</a:t>
            </a:r>
            <a:r>
              <a:rPr lang="pt-BR" b="1" baseline="30000" dirty="0" smtClean="0"/>
              <a:t> 7</a:t>
            </a:r>
            <a:r>
              <a:rPr lang="pt-BR" b="1" dirty="0" smtClean="0"/>
              <a:t>Dizendo com grande voz: Temei a Deus, e dai-lhe glória; porque é vinda a hora do seu juízo. E adorai aquele que fez o céu, e a terra, e o mar, e as fontes das águas.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O chamada final!  A hora do seu juízo está falando sobre a revelação, quando Jesus volta com a igreja para destruir os incrédulos.</a:t>
            </a:r>
          </a:p>
          <a:p>
            <a:pPr algn="ctr"/>
            <a:endParaRPr lang="pt-BR" b="1" baseline="30000" dirty="0" smtClean="0"/>
          </a:p>
          <a:p>
            <a:pPr algn="ctr"/>
            <a:r>
              <a:rPr lang="pt-BR" b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b. Proclamação do Evangelho (14:6-7)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8</a:t>
            </a:r>
            <a:r>
              <a:rPr lang="pt-BR" b="1" dirty="0" smtClean="0"/>
              <a:t>E outro anjo seguiu, dizendo: Caiu, caiu Babilônia, aquela grande cidade, que a todas as nações deu a beber do vinho da ira da sua fornicação.</a:t>
            </a:r>
            <a:r>
              <a:rPr lang="pt-BR" b="1" baseline="30000" dirty="0" smtClean="0"/>
              <a:t> </a:t>
            </a:r>
          </a:p>
          <a:p>
            <a:pPr algn="ctr"/>
            <a:endParaRPr lang="pt-BR" b="1" baseline="30000" dirty="0" smtClean="0"/>
          </a:p>
          <a:p>
            <a:pPr algn="ctr"/>
            <a:r>
              <a:rPr lang="pt-BR" b="1" dirty="0" smtClean="0"/>
              <a:t>A intensidade da frase repetida “Caiu, caiu" fala de um julgamento duplo: sobre o sistema político e sobre o sistema religioso.  O julgamento é contra os sistema político-religioso, e contra a cidade. Babilônia deve ser destruída.  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478413"/>
            <a:ext cx="84969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600" b="1" dirty="0" smtClean="0"/>
              <a:t>c. Julgamento Sobre Babilônia (14:8)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248" y="74188"/>
            <a:ext cx="7259704" cy="67228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07904" y="2636912"/>
            <a:ext cx="1800200" cy="16561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11717</TotalTime>
  <Words>1548</Words>
  <Application>Microsoft Office PowerPoint</Application>
  <PresentationFormat>On-screen Show (4:3)</PresentationFormat>
  <Paragraphs>114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O Esboço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282</cp:revision>
  <dcterms:created xsi:type="dcterms:W3CDTF">2016-05-03T20:47:01Z</dcterms:created>
  <dcterms:modified xsi:type="dcterms:W3CDTF">2016-09-22T14:18:56Z</dcterms:modified>
</cp:coreProperties>
</file>